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346" r:id="rId3"/>
    <p:sldId id="258" r:id="rId4"/>
    <p:sldId id="260" r:id="rId5"/>
    <p:sldId id="259" r:id="rId6"/>
    <p:sldId id="261" r:id="rId7"/>
    <p:sldId id="263" r:id="rId8"/>
    <p:sldId id="264" r:id="rId9"/>
    <p:sldId id="308" r:id="rId10"/>
    <p:sldId id="302" r:id="rId11"/>
    <p:sldId id="304" r:id="rId12"/>
    <p:sldId id="305" r:id="rId13"/>
    <p:sldId id="306" r:id="rId14"/>
    <p:sldId id="262" r:id="rId15"/>
    <p:sldId id="307" r:id="rId16"/>
    <p:sldId id="309" r:id="rId17"/>
    <p:sldId id="315" r:id="rId18"/>
    <p:sldId id="310" r:id="rId19"/>
    <p:sldId id="312" r:id="rId20"/>
    <p:sldId id="313" r:id="rId21"/>
    <p:sldId id="314" r:id="rId22"/>
    <p:sldId id="316" r:id="rId23"/>
    <p:sldId id="317" r:id="rId24"/>
    <p:sldId id="318" r:id="rId25"/>
    <p:sldId id="323" r:id="rId26"/>
    <p:sldId id="357" r:id="rId27"/>
    <p:sldId id="358" r:id="rId28"/>
    <p:sldId id="356" r:id="rId29"/>
    <p:sldId id="359" r:id="rId30"/>
    <p:sldId id="360" r:id="rId31"/>
    <p:sldId id="327" r:id="rId32"/>
    <p:sldId id="361" r:id="rId33"/>
    <p:sldId id="363" r:id="rId34"/>
    <p:sldId id="326" r:id="rId35"/>
    <p:sldId id="345" r:id="rId36"/>
    <p:sldId id="347" r:id="rId37"/>
    <p:sldId id="331" r:id="rId38"/>
    <p:sldId id="328" r:id="rId39"/>
    <p:sldId id="325" r:id="rId40"/>
    <p:sldId id="332" r:id="rId41"/>
    <p:sldId id="348" r:id="rId42"/>
    <p:sldId id="319" r:id="rId43"/>
    <p:sldId id="349" r:id="rId44"/>
    <p:sldId id="321" r:id="rId45"/>
    <p:sldId id="322" r:id="rId46"/>
    <p:sldId id="333" r:id="rId47"/>
    <p:sldId id="330" r:id="rId48"/>
    <p:sldId id="320" r:id="rId49"/>
    <p:sldId id="350" r:id="rId50"/>
    <p:sldId id="334" r:id="rId51"/>
    <p:sldId id="337" r:id="rId52"/>
    <p:sldId id="338" r:id="rId53"/>
    <p:sldId id="351" r:id="rId54"/>
    <p:sldId id="352" r:id="rId55"/>
    <p:sldId id="353" r:id="rId56"/>
    <p:sldId id="339" r:id="rId57"/>
    <p:sldId id="340" r:id="rId58"/>
    <p:sldId id="341" r:id="rId59"/>
    <p:sldId id="342" r:id="rId60"/>
    <p:sldId id="355" r:id="rId61"/>
    <p:sldId id="344" r:id="rId62"/>
    <p:sldId id="343" r:id="rId63"/>
    <p:sldId id="354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4797"/>
    <a:srgbClr val="105285"/>
    <a:srgbClr val="B4BE34"/>
    <a:srgbClr val="ECE926"/>
    <a:srgbClr val="A91B21"/>
    <a:srgbClr val="F2575E"/>
    <a:srgbClr val="FF4B4B"/>
    <a:srgbClr val="580000"/>
    <a:srgbClr val="007434"/>
    <a:srgbClr val="EDEA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0AF9B-AA33-41A1-9810-FFDA5B4ACED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D97DA-DC89-4B0B-A316-B5778BBDD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0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80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10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79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50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50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99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58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83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26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98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13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72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75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512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67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3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807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73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381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684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631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64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083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13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32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747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571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25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838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158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834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47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37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14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019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30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D97DA-DC89-4B0B-A316-B5778BBDD4C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34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D139-8F2E-4A56-966B-C385292A60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E702B-289F-4633-871D-FC037CC67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81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D139-8F2E-4A56-966B-C385292A60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E702B-289F-4633-871D-FC037CC67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15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D139-8F2E-4A56-966B-C385292A60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E702B-289F-4633-871D-FC037CC67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9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D139-8F2E-4A56-966B-C385292A60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E702B-289F-4633-871D-FC037CC67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19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D139-8F2E-4A56-966B-C385292A60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E702B-289F-4633-871D-FC037CC67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7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D139-8F2E-4A56-966B-C385292A60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E702B-289F-4633-871D-FC037CC67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1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D139-8F2E-4A56-966B-C385292A60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E702B-289F-4633-871D-FC037CC67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2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D139-8F2E-4A56-966B-C385292A60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E702B-289F-4633-871D-FC037CC67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65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D139-8F2E-4A56-966B-C385292A60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E702B-289F-4633-871D-FC037CC67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49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D139-8F2E-4A56-966B-C385292A60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E702B-289F-4633-871D-FC037CC67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7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D139-8F2E-4A56-966B-C385292A60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E702B-289F-4633-871D-FC037CC67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00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DD139-8F2E-4A56-966B-C385292A60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E702B-289F-4633-871D-FC037CC67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6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sciencedirect.com/science/article/pii/S0278584618304524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12276-018-0063-8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doi.org/10.1038/s12276-018-0063-8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jneurosci.org/content/jneuro/38/9/2135.full.pdf" TargetMode="Externa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direct.com/science/article/pii/S0896627312000505" TargetMode="External"/><Relationship Id="rId5" Type="http://schemas.openxmlformats.org/officeDocument/2006/relationships/image" Target="../media/image34.png"/><Relationship Id="rId4" Type="http://schemas.openxmlformats.org/officeDocument/2006/relationships/hyperlink" Target="https://www.frontiersin.org/article/10.3389/fncel.2017.00115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doi.org/10.1038/s12276-018-0063-8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896627312000505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sciencedirect.com/science/article/pii/S0896627312000505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neurosci.org/content/jneuro/38/9/2135.full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neurosci.org/content/jneuro/38/9/2135.full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tins.2010.08.00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16/j.cell.2004.10.00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11/cen3.12061" TargetMode="External"/><Relationship Id="rId5" Type="http://schemas.openxmlformats.org/officeDocument/2006/relationships/image" Target="../media/image44.png"/><Relationship Id="rId4" Type="http://schemas.openxmlformats.org/officeDocument/2006/relationships/hyperlink" Target="https://www.frontiersin.org/article/10.3389/fnmol.2019.00295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98-017-11319-5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rontiersin.org/article/10.3389/fnmol.2018.00175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ciencedirect.com/science/article/pii/S000632231831895X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38/emm.2015.5" TargetMode="Externa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sciencedirect.com/science/article/pii/S000632231831895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2387600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60007" dist="310007" dir="7680000" sy="30000" kx="1300200" algn="ctr" rotWithShape="0">
                    <a:schemeClr val="bg1">
                      <a:alpha val="32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Nothing to </a:t>
            </a:r>
            <a:r>
              <a:rPr lang="en-US" sz="5400" dirty="0">
                <a:effectLst>
                  <a:outerShdw blurRad="60007" dist="310007" dir="7680000" sy="30000" kx="1300200" algn="ctr" rotWithShape="0">
                    <a:schemeClr val="bg1">
                      <a:alpha val="32000"/>
                    </a:schemeClr>
                  </a:outerShdw>
                </a:effectLst>
                <a:latin typeface="Cinzel Black" panose="00000A00000000000000" pitchFamily="2" charset="0"/>
                <a:cs typeface="Times New Roman" panose="02020603050405020304" pitchFamily="18" charset="0"/>
              </a:rPr>
              <a:t>fear</a:t>
            </a:r>
            <a:r>
              <a:rPr lang="en-US" dirty="0">
                <a:effectLst>
                  <a:outerShdw blurRad="60007" dist="310007" dir="7680000" sy="30000" kx="1300200" algn="ctr" rotWithShape="0">
                    <a:schemeClr val="bg1">
                      <a:alpha val="32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but </a:t>
            </a:r>
            <a:r>
              <a:rPr lang="en-US" sz="4800" dirty="0">
                <a:effectLst>
                  <a:outerShdw blurRad="60007" dist="310007" dir="7680000" sy="30000" kx="1300200" algn="ctr" rotWithShape="0">
                    <a:schemeClr val="bg1">
                      <a:alpha val="32000"/>
                    </a:schemeClr>
                  </a:outerShdw>
                </a:effectLst>
                <a:latin typeface="Ravie" panose="04040805050809020602" pitchFamily="82" charset="0"/>
                <a:cs typeface="Times New Roman" panose="02020603050405020304" pitchFamily="18" charset="0"/>
              </a:rPr>
              <a:t>Anxiety</a:t>
            </a:r>
            <a:r>
              <a:rPr lang="en-US" dirty="0">
                <a:effectLst>
                  <a:outerShdw blurRad="60007" dist="310007" dir="7680000" sy="30000" kx="1300200" algn="ctr" rotWithShape="0">
                    <a:schemeClr val="bg1">
                      <a:alpha val="32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itself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4515" y="2527085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Consideration of the Molecular Mechanisms Associated with </a:t>
            </a:r>
            <a:r>
              <a:rPr lang="en-US" sz="2800" dirty="0">
                <a:latin typeface="Cinzel Black" panose="00000A00000000000000" pitchFamily="2" charset="0"/>
              </a:rPr>
              <a:t>Fear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  <a:r>
              <a:rPr lang="en-US" sz="3200" dirty="0"/>
              <a:t> </a:t>
            </a:r>
            <a:r>
              <a:rPr lang="en-US" sz="2800" dirty="0">
                <a:latin typeface="Ravie" panose="04040805050809020602" pitchFamily="82" charset="0"/>
              </a:rPr>
              <a:t>Anxiety</a:t>
            </a:r>
            <a:endParaRPr lang="en-US" sz="3200" dirty="0">
              <a:latin typeface="Ravie" panose="04040805050809020602" pitchFamily="8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84515" y="5647409"/>
            <a:ext cx="9144000" cy="4201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Jazmine Yaeger</a:t>
            </a:r>
            <a:endParaRPr lang="en-US" dirty="0">
              <a:latin typeface="Ravie" panose="04040805050809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55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11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Distinctive Behavioral Outputs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0" y="1317504"/>
            <a:ext cx="12191999" cy="6670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Cinzel Black" panose="00000A00000000000000" pitchFamily="2" charset="0"/>
                <a:cs typeface="Times New Roman" panose="02020603050405020304" pitchFamily="18" charset="0"/>
              </a:rPr>
              <a:t>Single</a:t>
            </a:r>
            <a:r>
              <a:rPr lang="en-US" sz="3600" dirty="0">
                <a:latin typeface="Ravie" panose="04040805050809020602" pitchFamily="82" charset="0"/>
                <a:cs typeface="Times New Roman" panose="02020603050405020304" pitchFamily="18" charset="0"/>
              </a:rPr>
              <a:t> Prolonged </a:t>
            </a:r>
            <a:r>
              <a:rPr lang="en-US" sz="3600" dirty="0">
                <a:latin typeface="Cinzel Black" panose="00000A00000000000000" pitchFamily="2" charset="0"/>
                <a:cs typeface="Times New Roman" panose="02020603050405020304" pitchFamily="18" charset="0"/>
              </a:rPr>
              <a:t>Stress</a:t>
            </a:r>
            <a:r>
              <a:rPr lang="en-US" sz="3600" dirty="0">
                <a:latin typeface="Ravie" panose="04040805050809020602" pitchFamily="82" charset="0"/>
                <a:cs typeface="Times New Roman" panose="02020603050405020304" pitchFamily="18" charset="0"/>
              </a:rPr>
              <a:t> Model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661583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Török</a:t>
            </a:r>
            <a:r>
              <a:rPr lang="en-US" sz="800" dirty="0"/>
              <a:t>, B., et al. 2019. </a:t>
            </a:r>
            <a:r>
              <a:rPr lang="en-US" sz="800" u="sng" dirty="0"/>
              <a:t>Progress in Neuro-Psychopharmacology and Biological Psychiatry </a:t>
            </a:r>
            <a:r>
              <a:rPr lang="en-US" sz="800" b="1" u="sng" dirty="0"/>
              <a:t>90:117-133</a:t>
            </a:r>
            <a:r>
              <a:rPr lang="en-US" sz="800" dirty="0">
                <a:hlinkClick r:id="rId2"/>
              </a:rPr>
              <a:t>.</a:t>
            </a:r>
            <a:endParaRPr lang="en-US" sz="800" i="1" dirty="0">
              <a:hlinkClick r:id="rId2"/>
            </a:endParaRP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9204" r="31615"/>
          <a:stretch/>
        </p:blipFill>
        <p:spPr>
          <a:xfrm>
            <a:off x="1019442" y="1984558"/>
            <a:ext cx="9747617" cy="41696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23360" y="2217420"/>
            <a:ext cx="2400300" cy="3936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423660" y="2038129"/>
            <a:ext cx="4594860" cy="3936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1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2" grpId="0"/>
      <p:bldP spid="6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11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Distinctive Behavioral Outputs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0" y="1317504"/>
            <a:ext cx="12191999" cy="6670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Cinzel Black" panose="00000A00000000000000" pitchFamily="2" charset="0"/>
                <a:cs typeface="Times New Roman" panose="02020603050405020304" pitchFamily="18" charset="0"/>
              </a:rPr>
              <a:t>Single</a:t>
            </a:r>
            <a:r>
              <a:rPr lang="en-US" sz="3600" dirty="0">
                <a:latin typeface="Ravie" panose="04040805050809020602" pitchFamily="82" charset="0"/>
                <a:cs typeface="Times New Roman" panose="02020603050405020304" pitchFamily="18" charset="0"/>
              </a:rPr>
              <a:t> Prolonged </a:t>
            </a:r>
            <a:r>
              <a:rPr lang="en-US" sz="3600" dirty="0">
                <a:latin typeface="Cinzel Black" panose="00000A00000000000000" pitchFamily="2" charset="0"/>
                <a:cs typeface="Times New Roman" panose="02020603050405020304" pitchFamily="18" charset="0"/>
              </a:rPr>
              <a:t>Stress</a:t>
            </a:r>
            <a:r>
              <a:rPr lang="en-US" sz="3600" dirty="0">
                <a:latin typeface="Ravie" panose="04040805050809020602" pitchFamily="82" charset="0"/>
                <a:cs typeface="Times New Roman" panose="02020603050405020304" pitchFamily="18" charset="0"/>
              </a:rPr>
              <a:t> Model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5"/>
          <a:stretch/>
        </p:blipFill>
        <p:spPr>
          <a:xfrm>
            <a:off x="579554" y="3289398"/>
            <a:ext cx="3300634" cy="24545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871" y="2636978"/>
            <a:ext cx="171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Field Test (OF)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9741" r="64407"/>
          <a:stretch/>
        </p:blipFill>
        <p:spPr>
          <a:xfrm>
            <a:off x="5285572" y="2163926"/>
            <a:ext cx="5130931" cy="3863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5" t="51119" r="14298" b="39276"/>
          <a:stretch/>
        </p:blipFill>
        <p:spPr>
          <a:xfrm>
            <a:off x="10146057" y="2360082"/>
            <a:ext cx="1280923" cy="5537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61583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Fang, Q., et al. 2018.  </a:t>
            </a:r>
            <a:r>
              <a:rPr lang="en-US" sz="800" u="sng" dirty="0"/>
              <a:t>Frontiers in neuroscience </a:t>
            </a:r>
            <a:r>
              <a:rPr lang="en-US" sz="800" b="1" u="sng" dirty="0"/>
              <a:t>12:387</a:t>
            </a:r>
            <a:r>
              <a:rPr lang="en-US" sz="800" b="1" dirty="0"/>
              <a:t> </a:t>
            </a:r>
            <a:endParaRPr lang="en-US" sz="800" b="1" i="1" dirty="0"/>
          </a:p>
          <a:p>
            <a:endParaRPr lang="en-US" sz="800" i="1" dirty="0"/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40673" y="3283308"/>
            <a:ext cx="1675830" cy="269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8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11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Distinctive Behavioral Outputs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0" y="1317504"/>
            <a:ext cx="12191999" cy="6670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Cinzel Black" panose="00000A00000000000000" pitchFamily="2" charset="0"/>
                <a:cs typeface="Times New Roman" panose="02020603050405020304" pitchFamily="18" charset="0"/>
              </a:rPr>
              <a:t>Single</a:t>
            </a:r>
            <a:r>
              <a:rPr lang="en-US" sz="3600" dirty="0">
                <a:latin typeface="Ravie" panose="04040805050809020602" pitchFamily="82" charset="0"/>
                <a:cs typeface="Times New Roman" panose="02020603050405020304" pitchFamily="18" charset="0"/>
              </a:rPr>
              <a:t> Prolonged </a:t>
            </a:r>
            <a:r>
              <a:rPr lang="en-US" sz="3600" dirty="0">
                <a:latin typeface="Cinzel Black" panose="00000A00000000000000" pitchFamily="2" charset="0"/>
                <a:cs typeface="Times New Roman" panose="02020603050405020304" pitchFamily="18" charset="0"/>
              </a:rPr>
              <a:t>Stress</a:t>
            </a:r>
            <a:r>
              <a:rPr lang="en-US" sz="3600" dirty="0">
                <a:latin typeface="Ravie" panose="04040805050809020602" pitchFamily="82" charset="0"/>
                <a:cs typeface="Times New Roman" panose="02020603050405020304" pitchFamily="18" charset="0"/>
              </a:rPr>
              <a:t> 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61583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Fang, Q., et al. 2018.  </a:t>
            </a:r>
            <a:r>
              <a:rPr lang="en-US" sz="800" u="sng" dirty="0"/>
              <a:t>Frontiers in neuroscience </a:t>
            </a:r>
            <a:r>
              <a:rPr lang="en-US" sz="800" b="1" u="sng" dirty="0"/>
              <a:t>12:387</a:t>
            </a:r>
            <a:r>
              <a:rPr lang="en-US" sz="800" b="1" dirty="0"/>
              <a:t> </a:t>
            </a:r>
            <a:endParaRPr lang="en-US" sz="800" b="1" i="1" dirty="0"/>
          </a:p>
          <a:p>
            <a:endParaRPr lang="en-US" sz="800" i="1" dirty="0"/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1"/>
          <a:stretch/>
        </p:blipFill>
        <p:spPr>
          <a:xfrm>
            <a:off x="393817" y="3559313"/>
            <a:ext cx="4178183" cy="22921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08267" y="2748896"/>
            <a:ext cx="20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Elevated Plus Maze (EPM)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7" t="3822" r="23682" b="55008"/>
          <a:stretch/>
        </p:blipFill>
        <p:spPr>
          <a:xfrm>
            <a:off x="6095999" y="2430883"/>
            <a:ext cx="4395115" cy="37386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5" t="51119" r="14298" b="39276"/>
          <a:stretch/>
        </p:blipFill>
        <p:spPr>
          <a:xfrm>
            <a:off x="10109916" y="2748896"/>
            <a:ext cx="1317065" cy="5694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815284" y="3636327"/>
            <a:ext cx="1675830" cy="2691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3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11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Distinctive Behavioral Outputs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0" y="1317504"/>
            <a:ext cx="12191999" cy="6670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Cinzel Black" panose="00000A00000000000000" pitchFamily="2" charset="0"/>
                <a:cs typeface="Times New Roman" panose="02020603050405020304" pitchFamily="18" charset="0"/>
              </a:rPr>
              <a:t>Single</a:t>
            </a:r>
            <a:r>
              <a:rPr lang="en-US" sz="3600" dirty="0">
                <a:latin typeface="Ravie" panose="04040805050809020602" pitchFamily="82" charset="0"/>
                <a:cs typeface="Times New Roman" panose="02020603050405020304" pitchFamily="18" charset="0"/>
              </a:rPr>
              <a:t> Prolonged </a:t>
            </a:r>
            <a:r>
              <a:rPr lang="en-US" sz="3600" dirty="0">
                <a:latin typeface="Cinzel Black" panose="00000A00000000000000" pitchFamily="2" charset="0"/>
                <a:cs typeface="Times New Roman" panose="02020603050405020304" pitchFamily="18" charset="0"/>
              </a:rPr>
              <a:t>Stress</a:t>
            </a:r>
            <a:r>
              <a:rPr lang="en-US" sz="3600" dirty="0">
                <a:latin typeface="Ravie" panose="04040805050809020602" pitchFamily="82" charset="0"/>
                <a:cs typeface="Times New Roman" panose="02020603050405020304" pitchFamily="18" charset="0"/>
              </a:rPr>
              <a:t> 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61583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Fang, Q., et al. 2018.  </a:t>
            </a:r>
            <a:r>
              <a:rPr lang="en-US" sz="800" u="sng" dirty="0"/>
              <a:t>Frontiers in neuroscience </a:t>
            </a:r>
            <a:r>
              <a:rPr lang="en-US" sz="800" b="1" u="sng" dirty="0"/>
              <a:t>12:387</a:t>
            </a:r>
            <a:r>
              <a:rPr lang="en-US" sz="800" b="1" dirty="0"/>
              <a:t> </a:t>
            </a:r>
            <a:endParaRPr lang="en-US" sz="800" b="1" i="1" dirty="0"/>
          </a:p>
          <a:p>
            <a:endParaRPr lang="en-US" sz="800" i="1" dirty="0"/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11062" r="55826" b="59659"/>
          <a:stretch/>
        </p:blipFill>
        <p:spPr>
          <a:xfrm>
            <a:off x="1230842" y="1984558"/>
            <a:ext cx="2430803" cy="18661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12" r="49207"/>
          <a:stretch/>
        </p:blipFill>
        <p:spPr>
          <a:xfrm>
            <a:off x="564386" y="3914320"/>
            <a:ext cx="3948006" cy="23810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3" t="53912" b="10510"/>
          <a:stretch/>
        </p:blipFill>
        <p:spPr>
          <a:xfrm>
            <a:off x="5241700" y="2605377"/>
            <a:ext cx="6856041" cy="336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7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Distinguishable Neural Circuits/Mechanisms?</a:t>
            </a:r>
          </a:p>
        </p:txBody>
      </p:sp>
      <p:pic>
        <p:nvPicPr>
          <p:cNvPr id="4" name="Picture 2" descr="nrn3945-f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9105" y="1739543"/>
            <a:ext cx="2764510" cy="490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D:\kuloth\2015\04-June\04-06-2015\nrn_aop\slides_img\nrn3945-f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2" y="1796430"/>
            <a:ext cx="3037017" cy="455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33602" y="1434744"/>
            <a:ext cx="2636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inzel Black" panose="00000A00000000000000" pitchFamily="2" charset="0"/>
                <a:cs typeface="Times New Roman" panose="02020603050405020304" pitchFamily="18" charset="0"/>
              </a:rPr>
              <a:t>Fear Circuitry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51703" y="1450133"/>
            <a:ext cx="2792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avie" panose="04040805050809020602" pitchFamily="82" charset="0"/>
                <a:cs typeface="Times New Roman" panose="02020603050405020304" pitchFamily="18" charset="0"/>
              </a:rPr>
              <a:t>Anxiety Circuitry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61583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Tovote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P., et al. 2015. </a:t>
            </a:r>
            <a:r>
              <a:rPr lang="en-US" sz="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Reviews. Neuroscience </a:t>
            </a:r>
            <a:r>
              <a:rPr lang="en-US" sz="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16(6): 317.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550016" y="4803820"/>
            <a:ext cx="721217" cy="618186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003959" y="4071759"/>
            <a:ext cx="721217" cy="618186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2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3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Distinguishable Neural Circuits/Mechanisms?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99" y="1586381"/>
            <a:ext cx="5200123" cy="39772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988" y="1312775"/>
            <a:ext cx="6336012" cy="50198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625575"/>
            <a:ext cx="683009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>
                <a:latin typeface="Segoe UI" panose="020B0502040204020203" pitchFamily="34" charset="0"/>
              </a:rPr>
              <a:t>Knapska</a:t>
            </a:r>
            <a:r>
              <a:rPr lang="en-US" sz="800" dirty="0">
                <a:latin typeface="Segoe UI" panose="020B0502040204020203" pitchFamily="34" charset="0"/>
              </a:rPr>
              <a:t>, E., et al. 2007. </a:t>
            </a:r>
            <a:r>
              <a:rPr lang="en-US" sz="800" u="sng" dirty="0">
                <a:latin typeface="Segoe UI" panose="020B0502040204020203" pitchFamily="34" charset="0"/>
              </a:rPr>
              <a:t>Physiological reviews </a:t>
            </a:r>
            <a:r>
              <a:rPr lang="en-US" sz="800" b="1" u="sng" dirty="0">
                <a:latin typeface="Segoe UI" panose="020B0502040204020203" pitchFamily="34" charset="0"/>
              </a:rPr>
              <a:t>87:1113-1173</a:t>
            </a:r>
            <a:r>
              <a:rPr lang="en-US" sz="800" dirty="0">
                <a:latin typeface="Segoe UI" panose="020B0502040204020203" pitchFamily="34" charset="0"/>
              </a:rPr>
              <a:t>.</a:t>
            </a:r>
            <a:endParaRPr lang="en-US" sz="800" dirty="0"/>
          </a:p>
        </p:txBody>
      </p:sp>
      <p:sp>
        <p:nvSpPr>
          <p:cNvPr id="15" name="Oval 14"/>
          <p:cNvSpPr/>
          <p:nvPr/>
        </p:nvSpPr>
        <p:spPr>
          <a:xfrm>
            <a:off x="8398419" y="3025204"/>
            <a:ext cx="1820001" cy="1887942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0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Distinguishable Neural Circuits/Mechanisms?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50772" y="1393348"/>
            <a:ext cx="2482228" cy="1710460"/>
            <a:chOff x="2150772" y="3131996"/>
            <a:chExt cx="2482228" cy="1710460"/>
          </a:xfrm>
        </p:grpSpPr>
        <p:sp>
          <p:nvSpPr>
            <p:cNvPr id="2" name="Isosceles Triangle 1"/>
            <p:cNvSpPr/>
            <p:nvPr/>
          </p:nvSpPr>
          <p:spPr>
            <a:xfrm rot="1210277">
              <a:off x="2150772" y="3786389"/>
              <a:ext cx="1171977" cy="1056067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rapezoid 4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 rot="5400000">
            <a:off x="4401451" y="1720544"/>
            <a:ext cx="2482228" cy="1710460"/>
            <a:chOff x="2150772" y="3131996"/>
            <a:chExt cx="2482228" cy="1710460"/>
          </a:xfrm>
        </p:grpSpPr>
        <p:sp>
          <p:nvSpPr>
            <p:cNvPr id="16" name="Isosceles Triangle 15"/>
            <p:cNvSpPr/>
            <p:nvPr/>
          </p:nvSpPr>
          <p:spPr>
            <a:xfrm rot="1210277">
              <a:off x="2150772" y="3786389"/>
              <a:ext cx="1171977" cy="1056067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apezoid 17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 rot="2295468" flipV="1">
            <a:off x="5207665" y="4264523"/>
            <a:ext cx="2482228" cy="1710460"/>
            <a:chOff x="2150772" y="3131996"/>
            <a:chExt cx="2482228" cy="1710460"/>
          </a:xfrm>
        </p:grpSpPr>
        <p:sp>
          <p:nvSpPr>
            <p:cNvPr id="20" name="Isosceles Triangle 19"/>
            <p:cNvSpPr/>
            <p:nvPr/>
          </p:nvSpPr>
          <p:spPr>
            <a:xfrm rot="1210277">
              <a:off x="2150772" y="3786389"/>
              <a:ext cx="1171977" cy="1056067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apezoid 21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 rot="18653636" flipV="1">
            <a:off x="7148489" y="5406339"/>
            <a:ext cx="2482228" cy="1710460"/>
            <a:chOff x="2150772" y="3131996"/>
            <a:chExt cx="2482228" cy="1710460"/>
          </a:xfrm>
        </p:grpSpPr>
        <p:sp>
          <p:nvSpPr>
            <p:cNvPr id="24" name="Isosceles Triangle 23"/>
            <p:cNvSpPr/>
            <p:nvPr/>
          </p:nvSpPr>
          <p:spPr>
            <a:xfrm rot="1210277">
              <a:off x="2150772" y="3786389"/>
              <a:ext cx="1171977" cy="1056067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rapezoid 25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555727" y="897175"/>
            <a:ext cx="49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+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89931" y="3502790"/>
            <a:ext cx="49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+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30585" y="5610312"/>
            <a:ext cx="49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+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21023" y="5139371"/>
            <a:ext cx="49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97652" y="1813499"/>
            <a:ext cx="494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Glu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5503668" y="3409841"/>
            <a:ext cx="494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Glu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6610851" y="6503508"/>
            <a:ext cx="494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Glu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9608634" y="5378978"/>
            <a:ext cx="494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Glu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-103818" y="5691431"/>
            <a:ext cx="6514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Glu</a:t>
            </a:r>
            <a:r>
              <a:rPr lang="en-US" sz="2400" dirty="0"/>
              <a:t> = Glutamate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CaMKII</a:t>
            </a:r>
            <a:r>
              <a:rPr lang="en-US" sz="2400" baseline="30000" dirty="0">
                <a:solidFill>
                  <a:srgbClr val="FF0000"/>
                </a:solidFill>
              </a:rPr>
              <a:t>+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= contains </a:t>
            </a:r>
            <a:r>
              <a:rPr lang="en-US" sz="2400" dirty="0" err="1"/>
              <a:t>CaMKII</a:t>
            </a:r>
            <a:r>
              <a:rPr lang="en-US" sz="2400" dirty="0"/>
              <a:t> protein (glutamatergic)</a:t>
            </a:r>
          </a:p>
          <a:p>
            <a:pPr algn="ctr"/>
            <a:r>
              <a:rPr lang="en-US" sz="2400" dirty="0" err="1">
                <a:solidFill>
                  <a:srgbClr val="007434"/>
                </a:solidFill>
              </a:rPr>
              <a:t>Fos</a:t>
            </a:r>
            <a:r>
              <a:rPr lang="en-US" sz="2400" baseline="30000" dirty="0">
                <a:solidFill>
                  <a:srgbClr val="007434"/>
                </a:solidFill>
              </a:rPr>
              <a:t>+</a:t>
            </a:r>
            <a:r>
              <a:rPr lang="en-US" sz="2400" dirty="0">
                <a:solidFill>
                  <a:srgbClr val="007434"/>
                </a:solidFill>
              </a:rPr>
              <a:t> </a:t>
            </a:r>
            <a:r>
              <a:rPr lang="en-US" sz="2400" dirty="0"/>
              <a:t>= contains </a:t>
            </a:r>
            <a:r>
              <a:rPr lang="en-US" sz="2400" dirty="0" err="1"/>
              <a:t>Fos</a:t>
            </a:r>
            <a:r>
              <a:rPr lang="en-US" sz="2400" dirty="0"/>
              <a:t> protein (active)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12628" y="2664543"/>
            <a:ext cx="925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CaMKII</a:t>
            </a:r>
            <a:r>
              <a:rPr lang="en-US" sz="1600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97935" y="1725240"/>
            <a:ext cx="925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CaMKII</a:t>
            </a:r>
            <a:r>
              <a:rPr lang="en-US" sz="1600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50734" y="4156668"/>
            <a:ext cx="925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CaMKII</a:t>
            </a:r>
            <a:r>
              <a:rPr lang="en-US" sz="1600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04984" y="6356469"/>
            <a:ext cx="925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CaMKII</a:t>
            </a:r>
            <a:r>
              <a:rPr lang="en-US" sz="1600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8" name="Lightning Bolt 7"/>
          <p:cNvSpPr/>
          <p:nvPr/>
        </p:nvSpPr>
        <p:spPr>
          <a:xfrm>
            <a:off x="1596980" y="2233071"/>
            <a:ext cx="580401" cy="511980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300310" y="2288861"/>
            <a:ext cx="925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07434"/>
                </a:solidFill>
              </a:rPr>
              <a:t>Fos</a:t>
            </a:r>
            <a:r>
              <a:rPr lang="en-US" sz="1600" baseline="30000" dirty="0">
                <a:solidFill>
                  <a:srgbClr val="007434"/>
                </a:solidFill>
              </a:rPr>
              <a:t>+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67351" y="1425281"/>
            <a:ext cx="925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07434"/>
                </a:solidFill>
              </a:rPr>
              <a:t>Fos</a:t>
            </a:r>
            <a:r>
              <a:rPr lang="en-US" sz="1600" baseline="30000" dirty="0">
                <a:solidFill>
                  <a:srgbClr val="007434"/>
                </a:solidFill>
              </a:rPr>
              <a:t>+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685275" y="3887894"/>
            <a:ext cx="925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07434"/>
                </a:solidFill>
              </a:rPr>
              <a:t>Fos</a:t>
            </a:r>
            <a:r>
              <a:rPr lang="en-US" sz="1600" baseline="30000" dirty="0">
                <a:solidFill>
                  <a:srgbClr val="007434"/>
                </a:solidFill>
              </a:rPr>
              <a:t>+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93215" y="6102146"/>
            <a:ext cx="925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07434"/>
                </a:solidFill>
              </a:rPr>
              <a:t>Fos</a:t>
            </a:r>
            <a:r>
              <a:rPr lang="en-US" sz="1600" baseline="30000" dirty="0">
                <a:solidFill>
                  <a:srgbClr val="007434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38536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/>
      <p:bldP spid="8" grpId="0" animBg="1"/>
      <p:bldP spid="39" grpId="0"/>
      <p:bldP spid="40" grpId="0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Distinguishable Neural Circuits/Mechanisms?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" b="1062"/>
          <a:stretch/>
        </p:blipFill>
        <p:spPr>
          <a:xfrm>
            <a:off x="0" y="1312775"/>
            <a:ext cx="5640946" cy="460199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0" y="661583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Fang, Q., et al. 2018.  </a:t>
            </a:r>
            <a:r>
              <a:rPr lang="en-US" sz="800" u="sng" dirty="0"/>
              <a:t>Frontiers in neuroscience </a:t>
            </a:r>
            <a:r>
              <a:rPr lang="en-US" sz="800" b="1" u="sng" dirty="0"/>
              <a:t>12:387</a:t>
            </a:r>
            <a:r>
              <a:rPr lang="en-US" sz="800" b="1" dirty="0"/>
              <a:t> </a:t>
            </a:r>
            <a:endParaRPr lang="en-US" sz="800" b="1" i="1" dirty="0"/>
          </a:p>
          <a:p>
            <a:endParaRPr lang="en-US" sz="800" i="1" dirty="0"/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11098" r="77145"/>
          <a:stretch/>
        </p:blipFill>
        <p:spPr>
          <a:xfrm>
            <a:off x="5950422" y="1433791"/>
            <a:ext cx="2571860" cy="260035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43" t="11098" b="68603"/>
          <a:stretch/>
        </p:blipFill>
        <p:spPr>
          <a:xfrm>
            <a:off x="8246893" y="1016641"/>
            <a:ext cx="1172496" cy="5029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283135" y="4243084"/>
            <a:ext cx="2396802" cy="2340590"/>
            <a:chOff x="7303099" y="4119737"/>
            <a:chExt cx="2877908" cy="27606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17" t="16505" r="10142"/>
            <a:stretch/>
          </p:blipFill>
          <p:spPr>
            <a:xfrm>
              <a:off x="7303099" y="4119737"/>
              <a:ext cx="2877908" cy="276069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9878096" y="4119737"/>
              <a:ext cx="302911" cy="4265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3" t="13728" r="31328"/>
          <a:stretch/>
        </p:blipFill>
        <p:spPr>
          <a:xfrm>
            <a:off x="5929458" y="4142502"/>
            <a:ext cx="2559123" cy="244117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5" t="11098" r="54268"/>
          <a:stretch/>
        </p:blipFill>
        <p:spPr>
          <a:xfrm>
            <a:off x="9144000" y="1488959"/>
            <a:ext cx="2604099" cy="254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8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Distinguishable Neural Circuits/Mechanisms?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50307" y="1312775"/>
            <a:ext cx="2482228" cy="1710460"/>
            <a:chOff x="2150772" y="3131996"/>
            <a:chExt cx="2482228" cy="1710460"/>
          </a:xfrm>
        </p:grpSpPr>
        <p:sp>
          <p:nvSpPr>
            <p:cNvPr id="2" name="Isosceles Triangle 1"/>
            <p:cNvSpPr/>
            <p:nvPr/>
          </p:nvSpPr>
          <p:spPr>
            <a:xfrm rot="1210277">
              <a:off x="2150772" y="3786389"/>
              <a:ext cx="1171977" cy="1056067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rapezoid 4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 rot="5400000">
            <a:off x="5800986" y="1639971"/>
            <a:ext cx="2482228" cy="1710460"/>
            <a:chOff x="2150772" y="3131996"/>
            <a:chExt cx="2482228" cy="1710460"/>
          </a:xfrm>
        </p:grpSpPr>
        <p:sp>
          <p:nvSpPr>
            <p:cNvPr id="16" name="Oval 15"/>
            <p:cNvSpPr/>
            <p:nvPr/>
          </p:nvSpPr>
          <p:spPr>
            <a:xfrm rot="1210277">
              <a:off x="2150772" y="3786389"/>
              <a:ext cx="1171977" cy="1056067"/>
            </a:xfrm>
            <a:prstGeom prst="ellipse">
              <a:avLst/>
            </a:prstGeom>
            <a:solidFill>
              <a:srgbClr val="FF4B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apezoid 17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 rot="2295468" flipV="1">
            <a:off x="6607200" y="4183950"/>
            <a:ext cx="2482228" cy="1710460"/>
            <a:chOff x="2150772" y="3131996"/>
            <a:chExt cx="2482228" cy="1710460"/>
          </a:xfrm>
        </p:grpSpPr>
        <p:sp>
          <p:nvSpPr>
            <p:cNvPr id="20" name="Isosceles Triangle 19"/>
            <p:cNvSpPr/>
            <p:nvPr/>
          </p:nvSpPr>
          <p:spPr>
            <a:xfrm rot="1210277">
              <a:off x="2150772" y="3786389"/>
              <a:ext cx="1171977" cy="1056067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apezoid 21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 rot="18653636" flipV="1">
            <a:off x="8548024" y="5325766"/>
            <a:ext cx="2482228" cy="1710460"/>
            <a:chOff x="2150772" y="3131996"/>
            <a:chExt cx="2482228" cy="1710460"/>
          </a:xfrm>
        </p:grpSpPr>
        <p:sp>
          <p:nvSpPr>
            <p:cNvPr id="24" name="Oval 23"/>
            <p:cNvSpPr/>
            <p:nvPr/>
          </p:nvSpPr>
          <p:spPr>
            <a:xfrm rot="1210277">
              <a:off x="2150772" y="3786389"/>
              <a:ext cx="1171977" cy="1056067"/>
            </a:xfrm>
            <a:prstGeom prst="ellipse">
              <a:avLst/>
            </a:prstGeom>
            <a:solidFill>
              <a:srgbClr val="FF4B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rapezoid 25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404183" y="5583422"/>
            <a:ext cx="49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+</a:t>
            </a:r>
          </a:p>
        </p:txBody>
      </p:sp>
      <p:grpSp>
        <p:nvGrpSpPr>
          <p:cNvPr id="30" name="Group 29"/>
          <p:cNvGrpSpPr/>
          <p:nvPr/>
        </p:nvGrpSpPr>
        <p:grpSpPr>
          <a:xfrm rot="7564314" flipH="1">
            <a:off x="1482307" y="2945838"/>
            <a:ext cx="2482228" cy="1710460"/>
            <a:chOff x="2150772" y="3131996"/>
            <a:chExt cx="2482228" cy="1710460"/>
          </a:xfrm>
        </p:grpSpPr>
        <p:sp>
          <p:nvSpPr>
            <p:cNvPr id="31" name="Oval 30"/>
            <p:cNvSpPr/>
            <p:nvPr/>
          </p:nvSpPr>
          <p:spPr>
            <a:xfrm rot="1210277">
              <a:off x="2150772" y="3786389"/>
              <a:ext cx="1171977" cy="1056067"/>
            </a:xfrm>
            <a:prstGeom prst="ellipse">
              <a:avLst/>
            </a:prstGeom>
            <a:solidFill>
              <a:srgbClr val="FF4B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rapezoid 32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132647" y="2982280"/>
            <a:ext cx="49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-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07024" y="2833527"/>
            <a:ext cx="838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GABA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-314042" y="5678558"/>
            <a:ext cx="6514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GABA = GABA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GAD67</a:t>
            </a:r>
            <a:r>
              <a:rPr lang="en-US" sz="2400" baseline="30000" dirty="0">
                <a:solidFill>
                  <a:srgbClr val="FF0000"/>
                </a:solidFill>
              </a:rPr>
              <a:t>+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= contains GAD67 protein (GABAergic)</a:t>
            </a:r>
          </a:p>
          <a:p>
            <a:pPr algn="ctr"/>
            <a:r>
              <a:rPr lang="en-US" sz="2400" dirty="0" err="1">
                <a:solidFill>
                  <a:srgbClr val="007434"/>
                </a:solidFill>
              </a:rPr>
              <a:t>Fos</a:t>
            </a:r>
            <a:r>
              <a:rPr lang="en-US" sz="2400" baseline="30000" dirty="0">
                <a:solidFill>
                  <a:srgbClr val="007434"/>
                </a:solidFill>
              </a:rPr>
              <a:t>+</a:t>
            </a:r>
            <a:r>
              <a:rPr lang="en-US" sz="2400" dirty="0">
                <a:solidFill>
                  <a:srgbClr val="007434"/>
                </a:solidFill>
              </a:rPr>
              <a:t> </a:t>
            </a:r>
            <a:r>
              <a:rPr lang="en-US" sz="2400" dirty="0"/>
              <a:t>= contains </a:t>
            </a:r>
            <a:r>
              <a:rPr lang="en-US" sz="2400" dirty="0" err="1"/>
              <a:t>Fos</a:t>
            </a:r>
            <a:r>
              <a:rPr lang="en-US" sz="2400" dirty="0"/>
              <a:t> protein (active)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1254" y="5704931"/>
            <a:ext cx="2578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(or </a:t>
            </a:r>
            <a:r>
              <a:rPr lang="el-GR" dirty="0"/>
              <a:t>γ</a:t>
            </a:r>
            <a:r>
              <a:rPr lang="en-US" dirty="0"/>
              <a:t>-aminobutyric acid)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53913" y="3932302"/>
            <a:ext cx="838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580000"/>
                </a:solidFill>
              </a:rPr>
              <a:t>GAD67</a:t>
            </a:r>
            <a:r>
              <a:rPr lang="en-US" sz="1600" baseline="30000" dirty="0">
                <a:solidFill>
                  <a:srgbClr val="580000"/>
                </a:solidFill>
              </a:rPr>
              <a:t>+</a:t>
            </a:r>
          </a:p>
        </p:txBody>
      </p:sp>
      <p:sp>
        <p:nvSpPr>
          <p:cNvPr id="38" name="Lightning Bolt 37"/>
          <p:cNvSpPr/>
          <p:nvPr/>
        </p:nvSpPr>
        <p:spPr>
          <a:xfrm>
            <a:off x="1098305" y="3356986"/>
            <a:ext cx="580401" cy="511980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635171" y="3589572"/>
            <a:ext cx="925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07434"/>
                </a:solidFill>
              </a:rPr>
              <a:t>Fos</a:t>
            </a:r>
            <a:r>
              <a:rPr lang="en-US" sz="1600" baseline="30000" dirty="0">
                <a:solidFill>
                  <a:srgbClr val="007434"/>
                </a:solidFill>
              </a:rPr>
              <a:t>+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388993" y="5032227"/>
            <a:ext cx="49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-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847953" y="5280452"/>
            <a:ext cx="838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GABA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46907" y="6503756"/>
            <a:ext cx="838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Glu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6338437" y="1361792"/>
            <a:ext cx="838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580000"/>
                </a:solidFill>
              </a:rPr>
              <a:t>GAD67</a:t>
            </a:r>
            <a:r>
              <a:rPr lang="en-US" sz="1600" baseline="30000" dirty="0">
                <a:solidFill>
                  <a:srgbClr val="580000"/>
                </a:solidFill>
              </a:rPr>
              <a:t>+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729746" y="6060476"/>
            <a:ext cx="838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580000"/>
                </a:solidFill>
              </a:rPr>
              <a:t>GAD67</a:t>
            </a:r>
            <a:r>
              <a:rPr lang="en-US" sz="1600" baseline="30000" dirty="0">
                <a:solidFill>
                  <a:srgbClr val="580000"/>
                </a:solidFill>
              </a:rPr>
              <a:t>+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073700" y="3948339"/>
            <a:ext cx="925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07434"/>
                </a:solidFill>
              </a:rPr>
              <a:t>Fos</a:t>
            </a:r>
            <a:r>
              <a:rPr lang="en-US" sz="1600" baseline="30000" dirty="0">
                <a:solidFill>
                  <a:srgbClr val="007434"/>
                </a:solidFill>
              </a:rPr>
              <a:t>+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642777" y="6342486"/>
            <a:ext cx="925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007434"/>
                </a:solidFill>
              </a:rPr>
              <a:t>Fos</a:t>
            </a:r>
            <a:r>
              <a:rPr lang="en-US" sz="1600" baseline="30000" dirty="0">
                <a:solidFill>
                  <a:srgbClr val="007434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58047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4" grpId="0"/>
      <p:bldP spid="35" grpId="0"/>
      <p:bldP spid="3" grpId="0"/>
      <p:bldP spid="37" grpId="0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Distinguishable Neural Circuits/Mechanisms?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" y="1414989"/>
            <a:ext cx="5617397" cy="457562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0" y="662716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Fang, Q., et al. 2018.  </a:t>
            </a:r>
            <a:r>
              <a:rPr lang="en-US" sz="800" u="sng" dirty="0"/>
              <a:t>Frontiers in neuroscience </a:t>
            </a:r>
            <a:r>
              <a:rPr lang="en-US" sz="800" b="1" u="sng" dirty="0"/>
              <a:t>12:387</a:t>
            </a:r>
            <a:r>
              <a:rPr lang="en-US" sz="800" b="1" dirty="0"/>
              <a:t> </a:t>
            </a:r>
            <a:endParaRPr lang="en-US" sz="800" b="1" i="1" dirty="0"/>
          </a:p>
          <a:p>
            <a:endParaRPr lang="en-US" sz="800" i="1" dirty="0"/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3" r="78474"/>
          <a:stretch/>
        </p:blipFill>
        <p:spPr>
          <a:xfrm>
            <a:off x="5933433" y="1414988"/>
            <a:ext cx="2428162" cy="238427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4" t="7207" b="71596"/>
          <a:stretch/>
        </p:blipFill>
        <p:spPr>
          <a:xfrm>
            <a:off x="8361595" y="1025939"/>
            <a:ext cx="1219651" cy="50227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3" t="6923" r="55954"/>
          <a:stretch/>
        </p:blipFill>
        <p:spPr>
          <a:xfrm>
            <a:off x="9552087" y="1361763"/>
            <a:ext cx="2356097" cy="249072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6" t="8420" r="32081"/>
          <a:stretch/>
        </p:blipFill>
        <p:spPr>
          <a:xfrm>
            <a:off x="5953636" y="4140675"/>
            <a:ext cx="2407959" cy="242962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417407" y="4096432"/>
            <a:ext cx="2490777" cy="2473866"/>
            <a:chOff x="9417407" y="4096432"/>
            <a:chExt cx="2490777" cy="247386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46" t="10932" r="10628"/>
            <a:stretch/>
          </p:blipFill>
          <p:spPr>
            <a:xfrm>
              <a:off x="9417407" y="4096432"/>
              <a:ext cx="2490777" cy="247386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11782047" y="4096432"/>
              <a:ext cx="126137" cy="449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4967" y="2556093"/>
            <a:ext cx="12177033" cy="175432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both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GABA cells become activated after SPS...</a:t>
            </a: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proportion of activated neurons favor an excitatory effect</a:t>
            </a:r>
          </a:p>
        </p:txBody>
      </p:sp>
    </p:spTree>
    <p:extLst>
      <p:ext uri="{BB962C8B-B14F-4D97-AF65-F5344CB8AC3E}">
        <p14:creationId xmlns:p14="http://schemas.microsoft.com/office/powerpoint/2010/main" val="274352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28" y="877586"/>
            <a:ext cx="10515600" cy="5069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latin typeface="Cinzel Black" panose="00000A00000000000000" pitchFamily="2" charset="0"/>
                <a:cs typeface="Times New Roman" panose="02020603050405020304" pitchFamily="18" charset="0"/>
              </a:rPr>
              <a:t>Fear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Reaction to Known or Existing Threat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Objective Origin</a:t>
            </a:r>
          </a:p>
          <a:p>
            <a:pPr marL="0" indent="0">
              <a:buNone/>
            </a:pPr>
            <a:endParaRPr lang="en-US" sz="3600" dirty="0">
              <a:latin typeface="Ravie" panose="04040805050809020602" pitchFamily="82" charset="0"/>
              <a:ea typeface="MingLiU_HKSCS-ExtB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>
              <a:latin typeface="Ravie" panose="04040805050809020602" pitchFamily="82" charset="0"/>
              <a:ea typeface="MingLiU_HKSCS-ExtB" panose="02020500000000000000" pitchFamily="18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latin typeface="Ravie" panose="04040805050809020602" pitchFamily="82" charset="0"/>
                <a:ea typeface="MingLiU_HKSCS-ExtB" panose="02020500000000000000" pitchFamily="18" charset="-120"/>
                <a:cs typeface="Times New Roman" panose="02020603050405020304" pitchFamily="18" charset="0"/>
              </a:rPr>
              <a:t>Anxiety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General Response to Unknown Threat or Internal Conflict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Subjective Origin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636709"/>
            <a:ext cx="914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Steimer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 2002.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Dialogues in clinical neuroscience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231.</a:t>
            </a:r>
          </a:p>
        </p:txBody>
      </p:sp>
    </p:spTree>
    <p:extLst>
      <p:ext uri="{BB962C8B-B14F-4D97-AF65-F5344CB8AC3E}">
        <p14:creationId xmlns:p14="http://schemas.microsoft.com/office/powerpoint/2010/main" val="79420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 rot="20403559">
            <a:off x="9198288" y="-1557060"/>
            <a:ext cx="4365668" cy="6138804"/>
            <a:chOff x="2150772" y="1388868"/>
            <a:chExt cx="2343955" cy="3453588"/>
          </a:xfrm>
        </p:grpSpPr>
        <p:sp>
          <p:nvSpPr>
            <p:cNvPr id="48" name="Isosceles Triangle 47"/>
            <p:cNvSpPr/>
            <p:nvPr/>
          </p:nvSpPr>
          <p:spPr>
            <a:xfrm rot="1210277">
              <a:off x="2150772" y="3786389"/>
              <a:ext cx="1171977" cy="1056067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910625" y="1388868"/>
              <a:ext cx="1584102" cy="2449036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 rot="20403559">
            <a:off x="4199101" y="-1638074"/>
            <a:ext cx="4365668" cy="6138804"/>
            <a:chOff x="2150772" y="1388868"/>
            <a:chExt cx="2343955" cy="3453588"/>
          </a:xfrm>
        </p:grpSpPr>
        <p:sp>
          <p:nvSpPr>
            <p:cNvPr id="2" name="Isosceles Triangle 1"/>
            <p:cNvSpPr/>
            <p:nvPr/>
          </p:nvSpPr>
          <p:spPr>
            <a:xfrm rot="1210277">
              <a:off x="2150772" y="3786389"/>
              <a:ext cx="1171977" cy="1056067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2910625" y="1388868"/>
              <a:ext cx="1584102" cy="2449036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Distinguishable Neural Circuits/Mechanisms?</a:t>
            </a:r>
          </a:p>
        </p:txBody>
      </p:sp>
      <p:sp>
        <p:nvSpPr>
          <p:cNvPr id="29" name="Freeform 28"/>
          <p:cNvSpPr/>
          <p:nvPr/>
        </p:nvSpPr>
        <p:spPr>
          <a:xfrm rot="2763629">
            <a:off x="5821343" y="2250419"/>
            <a:ext cx="2549840" cy="847918"/>
          </a:xfrm>
          <a:custGeom>
            <a:avLst/>
            <a:gdLst>
              <a:gd name="connsiteX0" fmla="*/ 0 w 1584102"/>
              <a:gd name="connsiteY0" fmla="*/ 656891 h 656891"/>
              <a:gd name="connsiteX1" fmla="*/ 309093 w 1584102"/>
              <a:gd name="connsiteY1" fmla="*/ 154615 h 656891"/>
              <a:gd name="connsiteX2" fmla="*/ 824248 w 1584102"/>
              <a:gd name="connsiteY2" fmla="*/ 69 h 656891"/>
              <a:gd name="connsiteX3" fmla="*/ 1584102 w 1584102"/>
              <a:gd name="connsiteY3" fmla="*/ 167494 h 65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4102" h="656891">
                <a:moveTo>
                  <a:pt x="0" y="656891"/>
                </a:moveTo>
                <a:cubicBezTo>
                  <a:pt x="85859" y="460488"/>
                  <a:pt x="171718" y="264085"/>
                  <a:pt x="309093" y="154615"/>
                </a:cubicBezTo>
                <a:cubicBezTo>
                  <a:pt x="446468" y="45145"/>
                  <a:pt x="611747" y="-2077"/>
                  <a:pt x="824248" y="69"/>
                </a:cubicBezTo>
                <a:cubicBezTo>
                  <a:pt x="1036749" y="2215"/>
                  <a:pt x="1310425" y="84854"/>
                  <a:pt x="1584102" y="167494"/>
                </a:cubicBez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apezoid 29"/>
          <p:cNvSpPr/>
          <p:nvPr/>
        </p:nvSpPr>
        <p:spPr>
          <a:xfrm rot="20241023">
            <a:off x="7745082" y="3366049"/>
            <a:ext cx="847018" cy="287845"/>
          </a:xfrm>
          <a:prstGeom prst="trapezoi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 rot="13909703">
            <a:off x="1504699" y="3813748"/>
            <a:ext cx="1584102" cy="656891"/>
          </a:xfrm>
          <a:custGeom>
            <a:avLst/>
            <a:gdLst>
              <a:gd name="connsiteX0" fmla="*/ 0 w 1584102"/>
              <a:gd name="connsiteY0" fmla="*/ 656891 h 656891"/>
              <a:gd name="connsiteX1" fmla="*/ 309093 w 1584102"/>
              <a:gd name="connsiteY1" fmla="*/ 154615 h 656891"/>
              <a:gd name="connsiteX2" fmla="*/ 824248 w 1584102"/>
              <a:gd name="connsiteY2" fmla="*/ 69 h 656891"/>
              <a:gd name="connsiteX3" fmla="*/ 1584102 w 1584102"/>
              <a:gd name="connsiteY3" fmla="*/ 167494 h 65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4102" h="656891">
                <a:moveTo>
                  <a:pt x="0" y="656891"/>
                </a:moveTo>
                <a:cubicBezTo>
                  <a:pt x="85859" y="460488"/>
                  <a:pt x="171718" y="264085"/>
                  <a:pt x="309093" y="154615"/>
                </a:cubicBezTo>
                <a:cubicBezTo>
                  <a:pt x="446468" y="45145"/>
                  <a:pt x="611747" y="-2077"/>
                  <a:pt x="824248" y="69"/>
                </a:cubicBezTo>
                <a:cubicBezTo>
                  <a:pt x="1036749" y="2215"/>
                  <a:pt x="1310425" y="84854"/>
                  <a:pt x="1584102" y="167494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 rot="17426126" flipV="1">
            <a:off x="3165110" y="5057191"/>
            <a:ext cx="2482228" cy="1710460"/>
            <a:chOff x="2150772" y="3131996"/>
            <a:chExt cx="2482228" cy="1710460"/>
          </a:xfrm>
        </p:grpSpPr>
        <p:sp>
          <p:nvSpPr>
            <p:cNvPr id="32" name="Oval 31"/>
            <p:cNvSpPr/>
            <p:nvPr/>
          </p:nvSpPr>
          <p:spPr>
            <a:xfrm rot="1210277">
              <a:off x="2150772" y="3786389"/>
              <a:ext cx="1171977" cy="1056067"/>
            </a:xfrm>
            <a:prstGeom prst="ellipse">
              <a:avLst/>
            </a:prstGeom>
            <a:solidFill>
              <a:srgbClr val="FF4B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rapezoid 33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 rot="366928">
            <a:off x="2911687" y="3199429"/>
            <a:ext cx="2482228" cy="1710460"/>
            <a:chOff x="2150772" y="3131996"/>
            <a:chExt cx="2482228" cy="1710460"/>
          </a:xfrm>
        </p:grpSpPr>
        <p:sp>
          <p:nvSpPr>
            <p:cNvPr id="36" name="Oval 35"/>
            <p:cNvSpPr/>
            <p:nvPr/>
          </p:nvSpPr>
          <p:spPr>
            <a:xfrm rot="1210277">
              <a:off x="2150772" y="3786389"/>
              <a:ext cx="1171977" cy="1056067"/>
            </a:xfrm>
            <a:prstGeom prst="ellipse">
              <a:avLst/>
            </a:prstGeom>
            <a:solidFill>
              <a:srgbClr val="FF4B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rapezoid 37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 rot="2794769">
            <a:off x="730258" y="2330931"/>
            <a:ext cx="2482228" cy="1710460"/>
            <a:chOff x="2150772" y="3131996"/>
            <a:chExt cx="2482228" cy="1710460"/>
          </a:xfrm>
        </p:grpSpPr>
        <p:sp>
          <p:nvSpPr>
            <p:cNvPr id="40" name="Oval 39"/>
            <p:cNvSpPr/>
            <p:nvPr/>
          </p:nvSpPr>
          <p:spPr>
            <a:xfrm rot="1210277">
              <a:off x="2150772" y="3786389"/>
              <a:ext cx="1171977" cy="1056067"/>
            </a:xfrm>
            <a:prstGeom prst="ellipse">
              <a:avLst/>
            </a:prstGeom>
            <a:solidFill>
              <a:srgbClr val="FF4B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rapezoid 41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 rot="365958">
            <a:off x="8023381" y="3122220"/>
            <a:ext cx="2482228" cy="1710460"/>
            <a:chOff x="2150772" y="3131996"/>
            <a:chExt cx="2482228" cy="1710460"/>
          </a:xfrm>
        </p:grpSpPr>
        <p:sp>
          <p:nvSpPr>
            <p:cNvPr id="44" name="Oval 43"/>
            <p:cNvSpPr/>
            <p:nvPr/>
          </p:nvSpPr>
          <p:spPr>
            <a:xfrm rot="1210277">
              <a:off x="2150772" y="3786389"/>
              <a:ext cx="1171977" cy="1056067"/>
            </a:xfrm>
            <a:prstGeom prst="ellipse">
              <a:avLst/>
            </a:prstGeom>
            <a:solidFill>
              <a:srgbClr val="FF4B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apezoid 45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rapezoid 50"/>
          <p:cNvSpPr/>
          <p:nvPr/>
        </p:nvSpPr>
        <p:spPr>
          <a:xfrm rot="9679300">
            <a:off x="1419100" y="3528056"/>
            <a:ext cx="476518" cy="154546"/>
          </a:xfrm>
          <a:prstGeom prst="trapezoid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 rot="17426126" flipV="1">
            <a:off x="8843968" y="5138205"/>
            <a:ext cx="2482228" cy="1710460"/>
            <a:chOff x="2150772" y="3131996"/>
            <a:chExt cx="2482228" cy="1710460"/>
          </a:xfrm>
        </p:grpSpPr>
        <p:sp>
          <p:nvSpPr>
            <p:cNvPr id="53" name="Oval 52"/>
            <p:cNvSpPr/>
            <p:nvPr/>
          </p:nvSpPr>
          <p:spPr>
            <a:xfrm rot="1210277">
              <a:off x="2150772" y="3786389"/>
              <a:ext cx="1171977" cy="1056067"/>
            </a:xfrm>
            <a:prstGeom prst="ellipse">
              <a:avLst/>
            </a:prstGeom>
            <a:solidFill>
              <a:srgbClr val="FF4B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rapezoid 54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 rot="556306" flipV="1">
            <a:off x="3486776" y="1109270"/>
            <a:ext cx="2482228" cy="1710460"/>
            <a:chOff x="2150772" y="3131996"/>
            <a:chExt cx="2482228" cy="1710460"/>
          </a:xfrm>
        </p:grpSpPr>
        <p:sp>
          <p:nvSpPr>
            <p:cNvPr id="57" name="Oval 56"/>
            <p:cNvSpPr/>
            <p:nvPr/>
          </p:nvSpPr>
          <p:spPr>
            <a:xfrm rot="1210277">
              <a:off x="2150772" y="3786389"/>
              <a:ext cx="1171977" cy="1056067"/>
            </a:xfrm>
            <a:prstGeom prst="ellipse">
              <a:avLst/>
            </a:prstGeom>
            <a:solidFill>
              <a:srgbClr val="FF4B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rapezoid 58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 rot="556306" flipV="1">
            <a:off x="8465400" y="1121651"/>
            <a:ext cx="2482228" cy="1710460"/>
            <a:chOff x="2150772" y="3131996"/>
            <a:chExt cx="2482228" cy="1710460"/>
          </a:xfrm>
        </p:grpSpPr>
        <p:sp>
          <p:nvSpPr>
            <p:cNvPr id="61" name="Oval 60"/>
            <p:cNvSpPr/>
            <p:nvPr/>
          </p:nvSpPr>
          <p:spPr>
            <a:xfrm rot="1210277">
              <a:off x="2150772" y="3786389"/>
              <a:ext cx="1171977" cy="1056067"/>
            </a:xfrm>
            <a:prstGeom prst="ellipse">
              <a:avLst/>
            </a:prstGeom>
            <a:solidFill>
              <a:srgbClr val="FF4B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rapezoid 62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0883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Distinguishable Neural Circuits/Mechanisms?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495" y="1028773"/>
            <a:ext cx="8133009" cy="38587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58138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err="1">
                <a:latin typeface="Segoe UI" panose="020B0502040204020203" pitchFamily="34" charset="0"/>
              </a:rPr>
              <a:t>Babaev</a:t>
            </a:r>
            <a:r>
              <a:rPr lang="en-US" sz="800" dirty="0">
                <a:latin typeface="Segoe UI" panose="020B0502040204020203" pitchFamily="34" charset="0"/>
              </a:rPr>
              <a:t>, O., et al. 2018. </a:t>
            </a:r>
            <a:r>
              <a:rPr lang="en-US" sz="800" u="sng" dirty="0">
                <a:latin typeface="Segoe UI" panose="020B0502040204020203" pitchFamily="34" charset="0"/>
              </a:rPr>
              <a:t>Experimental &amp; Molecular Medicine </a:t>
            </a:r>
            <a:r>
              <a:rPr lang="en-US" sz="800" b="1" u="sng" dirty="0">
                <a:latin typeface="Segoe UI" panose="020B0502040204020203" pitchFamily="34" charset="0"/>
              </a:rPr>
              <a:t>50:18</a:t>
            </a:r>
            <a:r>
              <a:rPr lang="en-US" sz="800" dirty="0">
                <a:latin typeface="Segoe UI" panose="020B0502040204020203" pitchFamily="34" charset="0"/>
              </a:rPr>
              <a:t>.</a:t>
            </a:r>
            <a:endParaRPr lang="en-US" sz="900" i="1" dirty="0">
              <a:latin typeface="Segoe UI" panose="020B0502040204020203" pitchFamily="34" charset="0"/>
              <a:hlinkClick r:id="rId3"/>
            </a:endParaRPr>
          </a:p>
        </p:txBody>
      </p:sp>
      <p:sp>
        <p:nvSpPr>
          <p:cNvPr id="8" name="Oval 7"/>
          <p:cNvSpPr/>
          <p:nvPr/>
        </p:nvSpPr>
        <p:spPr>
          <a:xfrm rot="1689431">
            <a:off x="4268971" y="2095195"/>
            <a:ext cx="1009942" cy="152397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" y="495057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Parvalbumin-positive (PV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co-localized with CB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2400" y="547379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Cholecystokinin-positive (CCK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many have CB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co-localized with CB, VIP, and/or CR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2400" y="601982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Somatostatin-positive (SOM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co-localized with CB and/or NPY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1" y="664255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err="1"/>
              <a:t>Capogna</a:t>
            </a:r>
            <a:r>
              <a:rPr lang="en-US" sz="800" dirty="0"/>
              <a:t>, M. 2014. </a:t>
            </a:r>
            <a:r>
              <a:rPr lang="en-US" sz="800" u="sng" dirty="0"/>
              <a:t>Current opinion in neurobiology </a:t>
            </a:r>
            <a:r>
              <a:rPr lang="en-US" sz="800" b="1" u="sng" dirty="0"/>
              <a:t>26:110-116</a:t>
            </a:r>
            <a:r>
              <a:rPr lang="en-US" sz="800" dirty="0">
                <a:latin typeface="Segoe UI" panose="020B0502040204020203" pitchFamily="34" charset="0"/>
              </a:rPr>
              <a:t>.</a:t>
            </a:r>
            <a:endParaRPr lang="en-US" sz="900" i="1" dirty="0">
              <a:latin typeface="Segoe UI" panose="020B0502040204020203" pitchFamily="34" charset="0"/>
              <a:hlinkClick r:id="rId3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4950570"/>
            <a:ext cx="4149144" cy="52322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5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50" grpId="0"/>
      <p:bldP spid="51" grpId="0"/>
      <p:bldP spid="52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Distinguishable Neural Circuits/Mechanisms?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4255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MacKay, M. A., et al. 2018. </a:t>
            </a:r>
            <a:r>
              <a:rPr lang="en-US" sz="800" u="sng" dirty="0"/>
              <a:t>Frontiers in Psychiatry </a:t>
            </a:r>
            <a:r>
              <a:rPr lang="en-US" sz="800" b="1" u="sng" dirty="0"/>
              <a:t>9:537</a:t>
            </a:r>
            <a:r>
              <a:rPr lang="en-US" sz="800" dirty="0"/>
              <a:t>.</a:t>
            </a:r>
            <a:endParaRPr lang="en-US" sz="900" i="1" dirty="0">
              <a:latin typeface="Segoe UI" panose="020B0502040204020203" pitchFamily="34" charset="0"/>
              <a:hlinkClick r:id="rId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012" t="1874" r="5438" b="2905"/>
          <a:stretch/>
        </p:blipFill>
        <p:spPr>
          <a:xfrm>
            <a:off x="1136111" y="1129895"/>
            <a:ext cx="9919777" cy="525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26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 rot="20403559">
            <a:off x="9198288" y="-1557060"/>
            <a:ext cx="4365668" cy="6138804"/>
            <a:chOff x="2150772" y="1388868"/>
            <a:chExt cx="2343955" cy="3453588"/>
          </a:xfrm>
        </p:grpSpPr>
        <p:sp>
          <p:nvSpPr>
            <p:cNvPr id="48" name="Isosceles Triangle 47"/>
            <p:cNvSpPr/>
            <p:nvPr/>
          </p:nvSpPr>
          <p:spPr>
            <a:xfrm rot="1210277">
              <a:off x="2150772" y="3786389"/>
              <a:ext cx="1171977" cy="1056067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910625" y="1388868"/>
              <a:ext cx="1584102" cy="2449036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 rot="20403559">
            <a:off x="4199101" y="-1638074"/>
            <a:ext cx="4365668" cy="6138804"/>
            <a:chOff x="2150772" y="1388868"/>
            <a:chExt cx="2343955" cy="3453588"/>
          </a:xfrm>
        </p:grpSpPr>
        <p:sp>
          <p:nvSpPr>
            <p:cNvPr id="2" name="Isosceles Triangle 1"/>
            <p:cNvSpPr/>
            <p:nvPr/>
          </p:nvSpPr>
          <p:spPr>
            <a:xfrm rot="1210277">
              <a:off x="2150772" y="3786389"/>
              <a:ext cx="1171977" cy="1056067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2910625" y="1388868"/>
              <a:ext cx="1584102" cy="2449036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Distinguishable Neural Circuits/Mechanisms?</a:t>
            </a:r>
          </a:p>
        </p:txBody>
      </p:sp>
      <p:sp>
        <p:nvSpPr>
          <p:cNvPr id="29" name="Freeform 28"/>
          <p:cNvSpPr/>
          <p:nvPr/>
        </p:nvSpPr>
        <p:spPr>
          <a:xfrm rot="2763629">
            <a:off x="5821343" y="2250419"/>
            <a:ext cx="2549840" cy="847918"/>
          </a:xfrm>
          <a:custGeom>
            <a:avLst/>
            <a:gdLst>
              <a:gd name="connsiteX0" fmla="*/ 0 w 1584102"/>
              <a:gd name="connsiteY0" fmla="*/ 656891 h 656891"/>
              <a:gd name="connsiteX1" fmla="*/ 309093 w 1584102"/>
              <a:gd name="connsiteY1" fmla="*/ 154615 h 656891"/>
              <a:gd name="connsiteX2" fmla="*/ 824248 w 1584102"/>
              <a:gd name="connsiteY2" fmla="*/ 69 h 656891"/>
              <a:gd name="connsiteX3" fmla="*/ 1584102 w 1584102"/>
              <a:gd name="connsiteY3" fmla="*/ 167494 h 65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4102" h="656891">
                <a:moveTo>
                  <a:pt x="0" y="656891"/>
                </a:moveTo>
                <a:cubicBezTo>
                  <a:pt x="85859" y="460488"/>
                  <a:pt x="171718" y="264085"/>
                  <a:pt x="309093" y="154615"/>
                </a:cubicBezTo>
                <a:cubicBezTo>
                  <a:pt x="446468" y="45145"/>
                  <a:pt x="611747" y="-2077"/>
                  <a:pt x="824248" y="69"/>
                </a:cubicBezTo>
                <a:cubicBezTo>
                  <a:pt x="1036749" y="2215"/>
                  <a:pt x="1310425" y="84854"/>
                  <a:pt x="1584102" y="167494"/>
                </a:cubicBez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apezoid 29"/>
          <p:cNvSpPr/>
          <p:nvPr/>
        </p:nvSpPr>
        <p:spPr>
          <a:xfrm rot="20241023">
            <a:off x="7745082" y="3366049"/>
            <a:ext cx="847018" cy="287845"/>
          </a:xfrm>
          <a:prstGeom prst="trapezoi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 rot="13909703">
            <a:off x="1504699" y="3813748"/>
            <a:ext cx="1584102" cy="656891"/>
          </a:xfrm>
          <a:custGeom>
            <a:avLst/>
            <a:gdLst>
              <a:gd name="connsiteX0" fmla="*/ 0 w 1584102"/>
              <a:gd name="connsiteY0" fmla="*/ 656891 h 656891"/>
              <a:gd name="connsiteX1" fmla="*/ 309093 w 1584102"/>
              <a:gd name="connsiteY1" fmla="*/ 154615 h 656891"/>
              <a:gd name="connsiteX2" fmla="*/ 824248 w 1584102"/>
              <a:gd name="connsiteY2" fmla="*/ 69 h 656891"/>
              <a:gd name="connsiteX3" fmla="*/ 1584102 w 1584102"/>
              <a:gd name="connsiteY3" fmla="*/ 167494 h 656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4102" h="656891">
                <a:moveTo>
                  <a:pt x="0" y="656891"/>
                </a:moveTo>
                <a:cubicBezTo>
                  <a:pt x="85859" y="460488"/>
                  <a:pt x="171718" y="264085"/>
                  <a:pt x="309093" y="154615"/>
                </a:cubicBezTo>
                <a:cubicBezTo>
                  <a:pt x="446468" y="45145"/>
                  <a:pt x="611747" y="-2077"/>
                  <a:pt x="824248" y="69"/>
                </a:cubicBezTo>
                <a:cubicBezTo>
                  <a:pt x="1036749" y="2215"/>
                  <a:pt x="1310425" y="84854"/>
                  <a:pt x="1584102" y="167494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 rot="17426126" flipV="1">
            <a:off x="3165110" y="5057191"/>
            <a:ext cx="2482228" cy="1710460"/>
            <a:chOff x="2150772" y="3131996"/>
            <a:chExt cx="2482228" cy="1710460"/>
          </a:xfrm>
        </p:grpSpPr>
        <p:sp>
          <p:nvSpPr>
            <p:cNvPr id="32" name="Oval 31"/>
            <p:cNvSpPr/>
            <p:nvPr/>
          </p:nvSpPr>
          <p:spPr>
            <a:xfrm rot="1210277">
              <a:off x="2150772" y="3786389"/>
              <a:ext cx="1171977" cy="1056067"/>
            </a:xfrm>
            <a:prstGeom prst="ellipse">
              <a:avLst/>
            </a:prstGeom>
            <a:solidFill>
              <a:srgbClr val="FF4B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rapezoid 33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 rot="366928">
            <a:off x="2911687" y="3199429"/>
            <a:ext cx="2482228" cy="1710460"/>
            <a:chOff x="2150772" y="3131996"/>
            <a:chExt cx="2482228" cy="1710460"/>
          </a:xfrm>
        </p:grpSpPr>
        <p:sp>
          <p:nvSpPr>
            <p:cNvPr id="36" name="Oval 35"/>
            <p:cNvSpPr/>
            <p:nvPr/>
          </p:nvSpPr>
          <p:spPr>
            <a:xfrm rot="1210277">
              <a:off x="2150772" y="3786389"/>
              <a:ext cx="1171977" cy="1056067"/>
            </a:xfrm>
            <a:prstGeom prst="ellipse">
              <a:avLst/>
            </a:prstGeom>
            <a:solidFill>
              <a:srgbClr val="FF4B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rapezoid 37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 rot="2794769">
            <a:off x="730258" y="2330931"/>
            <a:ext cx="2482228" cy="1710460"/>
            <a:chOff x="2150772" y="3131996"/>
            <a:chExt cx="2482228" cy="1710460"/>
          </a:xfrm>
        </p:grpSpPr>
        <p:sp>
          <p:nvSpPr>
            <p:cNvPr id="40" name="Oval 39"/>
            <p:cNvSpPr/>
            <p:nvPr/>
          </p:nvSpPr>
          <p:spPr>
            <a:xfrm rot="1210277">
              <a:off x="2150772" y="3786389"/>
              <a:ext cx="1171977" cy="1056067"/>
            </a:xfrm>
            <a:prstGeom prst="ellipse">
              <a:avLst/>
            </a:prstGeom>
            <a:solidFill>
              <a:srgbClr val="FF4B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rapezoid 41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 rot="365958">
            <a:off x="8023381" y="3122220"/>
            <a:ext cx="2482228" cy="1710460"/>
            <a:chOff x="2150772" y="3131996"/>
            <a:chExt cx="2482228" cy="1710460"/>
          </a:xfrm>
        </p:grpSpPr>
        <p:sp>
          <p:nvSpPr>
            <p:cNvPr id="44" name="Oval 43"/>
            <p:cNvSpPr/>
            <p:nvPr/>
          </p:nvSpPr>
          <p:spPr>
            <a:xfrm rot="1210277">
              <a:off x="2150772" y="3786389"/>
              <a:ext cx="1171977" cy="1056067"/>
            </a:xfrm>
            <a:prstGeom prst="ellipse">
              <a:avLst/>
            </a:prstGeom>
            <a:solidFill>
              <a:srgbClr val="FF4B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apezoid 45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rapezoid 50"/>
          <p:cNvSpPr/>
          <p:nvPr/>
        </p:nvSpPr>
        <p:spPr>
          <a:xfrm rot="9679300">
            <a:off x="1419100" y="3528056"/>
            <a:ext cx="476518" cy="154546"/>
          </a:xfrm>
          <a:prstGeom prst="trapezoid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p Arrow 2"/>
          <p:cNvSpPr/>
          <p:nvPr/>
        </p:nvSpPr>
        <p:spPr>
          <a:xfrm>
            <a:off x="3249804" y="4005810"/>
            <a:ext cx="459116" cy="612718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Up Arrow 51"/>
          <p:cNvSpPr/>
          <p:nvPr/>
        </p:nvSpPr>
        <p:spPr>
          <a:xfrm>
            <a:off x="3617527" y="6032168"/>
            <a:ext cx="459116" cy="612718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Up Arrow 52"/>
          <p:cNvSpPr/>
          <p:nvPr/>
        </p:nvSpPr>
        <p:spPr>
          <a:xfrm rot="10800000">
            <a:off x="5798873" y="3756187"/>
            <a:ext cx="459116" cy="612718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5363739" y="2913194"/>
            <a:ext cx="49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-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588527" y="4607955"/>
            <a:ext cx="49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-</a:t>
            </a:r>
          </a:p>
        </p:txBody>
      </p:sp>
      <p:grpSp>
        <p:nvGrpSpPr>
          <p:cNvPr id="56" name="Group 55"/>
          <p:cNvGrpSpPr/>
          <p:nvPr/>
        </p:nvGrpSpPr>
        <p:grpSpPr>
          <a:xfrm rot="17426126" flipV="1">
            <a:off x="8843968" y="5138205"/>
            <a:ext cx="2482228" cy="1710460"/>
            <a:chOff x="2150772" y="3131996"/>
            <a:chExt cx="2482228" cy="1710460"/>
          </a:xfrm>
        </p:grpSpPr>
        <p:sp>
          <p:nvSpPr>
            <p:cNvPr id="57" name="Oval 56"/>
            <p:cNvSpPr/>
            <p:nvPr/>
          </p:nvSpPr>
          <p:spPr>
            <a:xfrm rot="1210277">
              <a:off x="2150772" y="3786389"/>
              <a:ext cx="1171977" cy="1056067"/>
            </a:xfrm>
            <a:prstGeom prst="ellipse">
              <a:avLst/>
            </a:prstGeom>
            <a:solidFill>
              <a:srgbClr val="FF4B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rapezoid 58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 rot="556306" flipV="1">
            <a:off x="3486776" y="1109270"/>
            <a:ext cx="2482228" cy="1710460"/>
            <a:chOff x="2150772" y="3131996"/>
            <a:chExt cx="2482228" cy="1710460"/>
          </a:xfrm>
        </p:grpSpPr>
        <p:sp>
          <p:nvSpPr>
            <p:cNvPr id="61" name="Oval 60"/>
            <p:cNvSpPr/>
            <p:nvPr/>
          </p:nvSpPr>
          <p:spPr>
            <a:xfrm rot="1210277">
              <a:off x="2150772" y="3786389"/>
              <a:ext cx="1171977" cy="1056067"/>
            </a:xfrm>
            <a:prstGeom prst="ellipse">
              <a:avLst/>
            </a:prstGeom>
            <a:solidFill>
              <a:srgbClr val="FF4B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rapezoid 62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 rot="556306" flipV="1">
            <a:off x="8465400" y="1121651"/>
            <a:ext cx="2482228" cy="1710460"/>
            <a:chOff x="2150772" y="3131996"/>
            <a:chExt cx="2482228" cy="1710460"/>
          </a:xfrm>
        </p:grpSpPr>
        <p:sp>
          <p:nvSpPr>
            <p:cNvPr id="65" name="Oval 64"/>
            <p:cNvSpPr/>
            <p:nvPr/>
          </p:nvSpPr>
          <p:spPr>
            <a:xfrm rot="1210277">
              <a:off x="2150772" y="3786389"/>
              <a:ext cx="1171977" cy="1056067"/>
            </a:xfrm>
            <a:prstGeom prst="ellipse">
              <a:avLst/>
            </a:prstGeom>
            <a:solidFill>
              <a:srgbClr val="FF4B4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65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rapezoid 66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4967" y="2500251"/>
            <a:ext cx="12177033" cy="249299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Cinzel Black" panose="00000A00000000000000" pitchFamily="2" charset="0"/>
                <a:cs typeface="Times New Roman" panose="02020603050405020304" pitchFamily="18" charset="0"/>
              </a:rPr>
              <a:t>Fear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600" dirty="0">
                <a:latin typeface="Ravie" panose="04040805050809020602" pitchFamily="82" charset="0"/>
                <a:cs typeface="Times New Roman" panose="02020603050405020304" pitchFamily="18" charset="0"/>
              </a:rPr>
              <a:t>Anxious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Behaviors are regulated through GABAergic tone in the BLA...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However...this tone is controlled by </a:t>
            </a:r>
            <a:r>
              <a:rPr lang="en-US" sz="2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glutamatergic (excitatory) cells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 molecular mechanisms determine if behavioral output is... </a:t>
            </a:r>
          </a:p>
          <a:p>
            <a:pPr algn="ctr"/>
            <a:r>
              <a:rPr lang="en-US" sz="2600" dirty="0">
                <a:latin typeface="Cinzel Black" panose="00000A00000000000000" pitchFamily="2" charset="0"/>
                <a:cs typeface="Times New Roman" panose="02020603050405020304" pitchFamily="18" charset="0"/>
              </a:rPr>
              <a:t>fearful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>
                <a:latin typeface="Ravie" panose="04040805050809020602" pitchFamily="82" charset="0"/>
                <a:cs typeface="Times New Roman" panose="02020603050405020304" pitchFamily="18" charset="0"/>
              </a:rPr>
              <a:t>anxious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or </a:t>
            </a:r>
            <a:r>
              <a:rPr lang="en-US" sz="2600" dirty="0">
                <a:latin typeface="Cinzel Black" panose="00000A00000000000000" pitchFamily="2" charset="0"/>
                <a:cs typeface="Times New Roman" panose="02020603050405020304" pitchFamily="18" charset="0"/>
              </a:rPr>
              <a:t>b</a:t>
            </a:r>
            <a:r>
              <a:rPr lang="en-US" sz="2600" dirty="0">
                <a:latin typeface="Ravie" panose="04040805050809020602" pitchFamily="82" charset="0"/>
                <a:cs typeface="Times New Roman" panose="02020603050405020304" pitchFamily="18" charset="0"/>
              </a:rPr>
              <a:t>o</a:t>
            </a:r>
            <a:r>
              <a:rPr lang="en-US" sz="2600" dirty="0">
                <a:latin typeface="Cinzel Black" panose="00000A00000000000000" pitchFamily="2" charset="0"/>
                <a:cs typeface="Times New Roman" panose="02020603050405020304" pitchFamily="18" charset="0"/>
              </a:rPr>
              <a:t>t</a:t>
            </a:r>
            <a:r>
              <a:rPr lang="en-US" sz="2600" dirty="0">
                <a:latin typeface="Ravie" panose="04040805050809020602" pitchFamily="82" charset="0"/>
                <a:cs typeface="Times New Roman" panose="02020603050405020304" pitchFamily="18" charset="0"/>
              </a:rPr>
              <a:t>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8" name="Up Arrow 67"/>
          <p:cNvSpPr/>
          <p:nvPr/>
        </p:nvSpPr>
        <p:spPr>
          <a:xfrm>
            <a:off x="3879067" y="1214926"/>
            <a:ext cx="459116" cy="612718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Up Arrow 68"/>
          <p:cNvSpPr/>
          <p:nvPr/>
        </p:nvSpPr>
        <p:spPr>
          <a:xfrm>
            <a:off x="8869370" y="1255805"/>
            <a:ext cx="459116" cy="612718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Up Arrow 69"/>
          <p:cNvSpPr/>
          <p:nvPr/>
        </p:nvSpPr>
        <p:spPr>
          <a:xfrm>
            <a:off x="9312902" y="6247050"/>
            <a:ext cx="459116" cy="612718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5485972" y="1995471"/>
            <a:ext cx="49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-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0445632" y="2041051"/>
            <a:ext cx="49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-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1266244" y="4642880"/>
            <a:ext cx="49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-</a:t>
            </a:r>
          </a:p>
        </p:txBody>
      </p:sp>
      <p:sp>
        <p:nvSpPr>
          <p:cNvPr id="74" name="Up Arrow 73"/>
          <p:cNvSpPr/>
          <p:nvPr/>
        </p:nvSpPr>
        <p:spPr>
          <a:xfrm rot="10800000">
            <a:off x="10844407" y="3851078"/>
            <a:ext cx="459116" cy="612718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2" grpId="0" animBg="1"/>
      <p:bldP spid="53" grpId="0" animBg="1"/>
      <p:bldP spid="54" grpId="0"/>
      <p:bldP spid="55" grpId="0"/>
      <p:bldP spid="5" grpId="0" uiExpand="1" build="allAtOnce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49992"/>
            <a:ext cx="6548531" cy="6208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Cellular to Molecular</a:t>
            </a:r>
          </a:p>
        </p:txBody>
      </p:sp>
      <p:sp>
        <p:nvSpPr>
          <p:cNvPr id="4" name="Rectangle 3"/>
          <p:cNvSpPr/>
          <p:nvPr/>
        </p:nvSpPr>
        <p:spPr>
          <a:xfrm>
            <a:off x="3191773" y="4071668"/>
            <a:ext cx="362309" cy="310551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184" y="1312775"/>
            <a:ext cx="4148239" cy="4932750"/>
          </a:xfrm>
          <a:prstGeom prst="rect">
            <a:avLst/>
          </a:prstGeom>
          <a:ln w="28575">
            <a:solidFill>
              <a:schemeClr val="tx1"/>
            </a:solidFill>
            <a:prstDash val="sysDash"/>
          </a:ln>
        </p:spPr>
      </p:pic>
      <p:cxnSp>
        <p:nvCxnSpPr>
          <p:cNvPr id="9" name="Straight Connector 8"/>
          <p:cNvCxnSpPr/>
          <p:nvPr/>
        </p:nvCxnSpPr>
        <p:spPr>
          <a:xfrm flipV="1">
            <a:off x="3554082" y="1312775"/>
            <a:ext cx="4106175" cy="275889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54082" y="4400253"/>
            <a:ext cx="4106175" cy="1845272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46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49992"/>
            <a:ext cx="6548531" cy="6208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Cellular to Molecular</a:t>
            </a:r>
          </a:p>
        </p:txBody>
      </p:sp>
      <p:sp>
        <p:nvSpPr>
          <p:cNvPr id="4" name="Rectangle 3"/>
          <p:cNvSpPr/>
          <p:nvPr/>
        </p:nvSpPr>
        <p:spPr>
          <a:xfrm>
            <a:off x="551605" y="6245525"/>
            <a:ext cx="388554" cy="399974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940159" y="1100275"/>
            <a:ext cx="6159977" cy="514525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40159" y="6645499"/>
            <a:ext cx="6159977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136" y="1100274"/>
            <a:ext cx="4674452" cy="5545225"/>
          </a:xfrm>
          <a:prstGeom prst="rect">
            <a:avLst/>
          </a:prstGeom>
          <a:ln w="28575">
            <a:solidFill>
              <a:schemeClr val="tx1"/>
            </a:solidFill>
            <a:prstDash val="sysDash"/>
          </a:ln>
        </p:spPr>
      </p:pic>
      <p:sp>
        <p:nvSpPr>
          <p:cNvPr id="13" name="Rectangle 12"/>
          <p:cNvSpPr/>
          <p:nvPr/>
        </p:nvSpPr>
        <p:spPr>
          <a:xfrm>
            <a:off x="9437362" y="6642555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err="1">
                <a:latin typeface="Segoe UI" panose="020B0502040204020203" pitchFamily="34" charset="0"/>
              </a:rPr>
              <a:t>Leterrier</a:t>
            </a:r>
            <a:r>
              <a:rPr lang="en-US" sz="800" dirty="0">
                <a:latin typeface="Segoe UI" panose="020B0502040204020203" pitchFamily="34" charset="0"/>
              </a:rPr>
              <a:t>, C. 2018, </a:t>
            </a:r>
            <a:r>
              <a:rPr lang="en-US" sz="800" u="sng" dirty="0">
                <a:latin typeface="Segoe UI" panose="020B0502040204020203" pitchFamily="34" charset="0"/>
              </a:rPr>
              <a:t>Journal of Neuroscience </a:t>
            </a:r>
            <a:r>
              <a:rPr lang="en-US" sz="800" b="1" u="sng" dirty="0">
                <a:latin typeface="Segoe UI" panose="020B0502040204020203" pitchFamily="34" charset="0"/>
              </a:rPr>
              <a:t>38:2135-2145</a:t>
            </a:r>
            <a:r>
              <a:rPr lang="en-US" sz="800" dirty="0">
                <a:latin typeface="Segoe UI" panose="020B0502040204020203" pitchFamily="34" charset="0"/>
              </a:rPr>
              <a:t>.</a:t>
            </a:r>
            <a:endParaRPr lang="en-US" sz="900" i="1" dirty="0">
              <a:latin typeface="Segoe UI" panose="020B0502040204020203" pitchFamily="34" charset="0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77754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Axon Initial Segment (AIS)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586" y="1783216"/>
            <a:ext cx="6331510" cy="4305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12103"/>
          <a:stretch/>
        </p:blipFill>
        <p:spPr>
          <a:xfrm>
            <a:off x="148856" y="1783216"/>
            <a:ext cx="5557730" cy="402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5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Axon Initial Segment (AIS)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59857"/>
            <a:ext cx="7872647" cy="50990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642826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err="1"/>
              <a:t>Duménieu</a:t>
            </a:r>
            <a:r>
              <a:rPr lang="en-US" sz="800" dirty="0"/>
              <a:t>, M., et al. 2017. </a:t>
            </a:r>
            <a:r>
              <a:rPr lang="en-US" sz="800" u="sng" dirty="0"/>
              <a:t>Frontiers in Cellular Neuroscience </a:t>
            </a:r>
            <a:r>
              <a:rPr lang="en-US" sz="800" b="1" u="sng" dirty="0"/>
              <a:t>11</a:t>
            </a:r>
            <a:r>
              <a:rPr lang="en-US" sz="800" b="1" dirty="0"/>
              <a:t>.</a:t>
            </a:r>
            <a:endParaRPr lang="en-US" sz="800" i="1" dirty="0">
              <a:hlinkClick r:id="rId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6"/>
          <a:stretch/>
        </p:blipFill>
        <p:spPr>
          <a:xfrm>
            <a:off x="8329647" y="1197939"/>
            <a:ext cx="3405351" cy="56600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61575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Maarten H. P. </a:t>
            </a:r>
            <a:r>
              <a:rPr lang="en-US" sz="800" dirty="0" err="1"/>
              <a:t>Kole</a:t>
            </a:r>
            <a:r>
              <a:rPr lang="en-US" sz="800" dirty="0"/>
              <a:t>, M. H. P. &amp; Stuart, G. J. 2012. </a:t>
            </a:r>
            <a:r>
              <a:rPr lang="en-US" sz="800" u="sng" dirty="0"/>
              <a:t>Neuron </a:t>
            </a:r>
            <a:r>
              <a:rPr lang="en-US" sz="800" b="1" u="sng" dirty="0"/>
              <a:t>73:235-247</a:t>
            </a:r>
            <a:r>
              <a:rPr lang="en-US" sz="800" dirty="0"/>
              <a:t>.</a:t>
            </a:r>
            <a:endParaRPr lang="en-US" sz="800" i="1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113157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4255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MacKay, M. A., et al. 2018. </a:t>
            </a:r>
            <a:r>
              <a:rPr lang="en-US" sz="800" u="sng" dirty="0"/>
              <a:t>Frontiers in Psychiatry </a:t>
            </a:r>
            <a:r>
              <a:rPr lang="en-US" sz="800" b="1" u="sng" dirty="0"/>
              <a:t>9:537</a:t>
            </a:r>
            <a:r>
              <a:rPr lang="en-US" sz="800" dirty="0"/>
              <a:t>.</a:t>
            </a:r>
            <a:endParaRPr lang="en-US" sz="900" i="1" dirty="0">
              <a:latin typeface="Segoe UI" panose="020B0502040204020203" pitchFamily="34" charset="0"/>
              <a:hlinkClick r:id="rId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921" y="1116086"/>
            <a:ext cx="4413852" cy="574191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Axon Initial Segment (AIS)</a:t>
            </a:r>
          </a:p>
        </p:txBody>
      </p:sp>
    </p:spTree>
    <p:extLst>
      <p:ext uri="{BB962C8B-B14F-4D97-AF65-F5344CB8AC3E}">
        <p14:creationId xmlns:p14="http://schemas.microsoft.com/office/powerpoint/2010/main" val="1259090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38132" y="-350274"/>
            <a:ext cx="536896" cy="47394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Axon Initial Segment (AIS)</a:t>
            </a:r>
          </a:p>
        </p:txBody>
      </p:sp>
      <p:sp>
        <p:nvSpPr>
          <p:cNvPr id="6" name="Isosceles Triangle 5"/>
          <p:cNvSpPr/>
          <p:nvPr/>
        </p:nvSpPr>
        <p:spPr>
          <a:xfrm rot="13836">
            <a:off x="342860" y="3356378"/>
            <a:ext cx="3688408" cy="3068455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0413349">
            <a:off x="-511338" y="3356843"/>
            <a:ext cx="2482228" cy="1710460"/>
            <a:chOff x="2150772" y="3131996"/>
            <a:chExt cx="2482228" cy="1710460"/>
          </a:xfrm>
        </p:grpSpPr>
        <p:sp>
          <p:nvSpPr>
            <p:cNvPr id="9" name="Oval 8"/>
            <p:cNvSpPr/>
            <p:nvPr/>
          </p:nvSpPr>
          <p:spPr>
            <a:xfrm rot="1210277">
              <a:off x="2150772" y="3786389"/>
              <a:ext cx="1171977" cy="105606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rapezoid 11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Lightning Bolt 12"/>
          <p:cNvSpPr/>
          <p:nvPr/>
        </p:nvSpPr>
        <p:spPr>
          <a:xfrm rot="5956151">
            <a:off x="570372" y="4083568"/>
            <a:ext cx="580401" cy="511980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764" y="1523088"/>
            <a:ext cx="6806814" cy="47647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61575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Maarten H. P. </a:t>
            </a:r>
            <a:r>
              <a:rPr lang="en-US" sz="800" dirty="0" err="1"/>
              <a:t>Kole</a:t>
            </a:r>
            <a:r>
              <a:rPr lang="en-US" sz="800" dirty="0"/>
              <a:t>, M. H. P. &amp; Stuart, G. J. 2012. </a:t>
            </a:r>
            <a:r>
              <a:rPr lang="en-US" sz="800" u="sng" dirty="0"/>
              <a:t>Neuron </a:t>
            </a:r>
            <a:r>
              <a:rPr lang="en-US" sz="800" b="1" u="sng" dirty="0"/>
              <a:t>73:235-247</a:t>
            </a:r>
            <a:r>
              <a:rPr lang="en-US" sz="800" dirty="0"/>
              <a:t>.</a:t>
            </a:r>
            <a:endParaRPr lang="en-US" sz="800" i="1" dirty="0">
              <a:hlinkClick r:id="rId3"/>
            </a:endParaRPr>
          </a:p>
        </p:txBody>
      </p:sp>
      <p:sp>
        <p:nvSpPr>
          <p:cNvPr id="3" name="Flowchart: Process 2"/>
          <p:cNvSpPr/>
          <p:nvPr/>
        </p:nvSpPr>
        <p:spPr>
          <a:xfrm>
            <a:off x="7005234" y="1702644"/>
            <a:ext cx="1472339" cy="268650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ocess 14"/>
          <p:cNvSpPr/>
          <p:nvPr/>
        </p:nvSpPr>
        <p:spPr>
          <a:xfrm>
            <a:off x="8083315" y="1312775"/>
            <a:ext cx="3473263" cy="1767474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rocess 15"/>
          <p:cNvSpPr/>
          <p:nvPr/>
        </p:nvSpPr>
        <p:spPr>
          <a:xfrm>
            <a:off x="10135892" y="4234402"/>
            <a:ext cx="1286359" cy="55480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Process 16"/>
          <p:cNvSpPr/>
          <p:nvPr/>
        </p:nvSpPr>
        <p:spPr>
          <a:xfrm>
            <a:off x="4569416" y="5067946"/>
            <a:ext cx="6987161" cy="1250908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Process 17"/>
          <p:cNvSpPr/>
          <p:nvPr/>
        </p:nvSpPr>
        <p:spPr>
          <a:xfrm>
            <a:off x="5765370" y="4789209"/>
            <a:ext cx="1890794" cy="1250908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n 18"/>
          <p:cNvSpPr/>
          <p:nvPr/>
        </p:nvSpPr>
        <p:spPr>
          <a:xfrm rot="16019492">
            <a:off x="1862649" y="2942661"/>
            <a:ext cx="340015" cy="464228"/>
          </a:xfrm>
          <a:prstGeom prst="can">
            <a:avLst/>
          </a:prstGeom>
          <a:solidFill>
            <a:srgbClr val="47479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483112" y="2519130"/>
            <a:ext cx="49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-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187065" y="2019438"/>
            <a:ext cx="798645" cy="97338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04256" y="1673951"/>
            <a:ext cx="1085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GABA</a:t>
            </a:r>
            <a:r>
              <a:rPr lang="en-US" baseline="-25000" dirty="0"/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07423" y="2528444"/>
            <a:ext cx="49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5208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0" grpId="1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459" y="1325563"/>
            <a:ext cx="11668259" cy="5069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latin typeface="Cinzel Black" panose="00000A00000000000000" pitchFamily="2" charset="0"/>
                <a:cs typeface="Times New Roman" panose="02020603050405020304" pitchFamily="18" charset="0"/>
              </a:rPr>
              <a:t>Fear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separated from </a:t>
            </a:r>
            <a:r>
              <a:rPr lang="en-US" sz="3200" dirty="0">
                <a:latin typeface="Ravie" panose="04040805050809020602" pitchFamily="82" charset="0"/>
                <a:ea typeface="MingLiU_HKSCS-ExtB" panose="02020500000000000000" pitchFamily="18" charset="-120"/>
                <a:cs typeface="Times New Roman" panose="02020603050405020304" pitchFamily="18" charset="0"/>
              </a:rPr>
              <a:t>Anxiety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(in part) by considering specific molecular mechanisms</a:t>
            </a:r>
          </a:p>
          <a:p>
            <a:pPr marL="0" indent="0">
              <a:buNone/>
            </a:pPr>
            <a:endParaRPr lang="en-US" sz="3200" dirty="0">
              <a:latin typeface="Ravie" panose="04040805050809020602" pitchFamily="82" charset="0"/>
              <a:ea typeface="MingLiU_HKSCS-ExtB" panose="02020500000000000000" pitchFamily="18" charset="-12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Amygdala → basolateral amygdala</a:t>
            </a:r>
          </a:p>
          <a:p>
            <a:pPr marL="514350" indent="-514350">
              <a:buFont typeface="+mj-lt"/>
              <a:buAutoNum type="arabicParenR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Neurofascin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arenR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Gephyrin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42208" y="2076693"/>
            <a:ext cx="554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(which may be dependent on brain region, cell type, etc.)</a:t>
            </a:r>
          </a:p>
        </p:txBody>
      </p:sp>
      <p:sp>
        <p:nvSpPr>
          <p:cNvPr id="8" name="Right Brace 7"/>
          <p:cNvSpPr/>
          <p:nvPr/>
        </p:nvSpPr>
        <p:spPr>
          <a:xfrm>
            <a:off x="5542208" y="3129565"/>
            <a:ext cx="1107583" cy="2756080"/>
          </a:xfrm>
          <a:prstGeom prst="rightBrac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55347" y="4065361"/>
            <a:ext cx="4069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inzel Black" panose="00000A00000000000000" pitchFamily="2" charset="0"/>
                <a:cs typeface="Times New Roman" panose="02020603050405020304" pitchFamily="18" charset="0"/>
              </a:rPr>
              <a:t>Fear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→ I’ll describe these later</a:t>
            </a:r>
          </a:p>
        </p:txBody>
      </p:sp>
    </p:spTree>
    <p:extLst>
      <p:ext uri="{BB962C8B-B14F-4D97-AF65-F5344CB8AC3E}">
        <p14:creationId xmlns:p14="http://schemas.microsoft.com/office/powerpoint/2010/main" val="89773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Axon Initial Segment (AIS)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61575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Maarten H. P. </a:t>
            </a:r>
            <a:r>
              <a:rPr lang="en-US" sz="800" dirty="0" err="1"/>
              <a:t>Kole</a:t>
            </a:r>
            <a:r>
              <a:rPr lang="en-US" sz="800" dirty="0"/>
              <a:t>, M. H. P. &amp; Stuart, G. J. 2012. </a:t>
            </a:r>
            <a:r>
              <a:rPr lang="en-US" sz="800" u="sng" dirty="0"/>
              <a:t>Neuron </a:t>
            </a:r>
            <a:r>
              <a:rPr lang="en-US" sz="800" b="1" u="sng" dirty="0"/>
              <a:t>73:235-247</a:t>
            </a:r>
            <a:r>
              <a:rPr lang="en-US" sz="800" dirty="0"/>
              <a:t>.</a:t>
            </a:r>
            <a:endParaRPr lang="en-US" sz="800" i="1" dirty="0">
              <a:hlinkClick r:id="rId2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37" y="1312775"/>
            <a:ext cx="10921726" cy="4824554"/>
          </a:xfrm>
          <a:prstGeom prst="rect">
            <a:avLst/>
          </a:prstGeom>
        </p:spPr>
      </p:pic>
      <p:sp>
        <p:nvSpPr>
          <p:cNvPr id="4" name="Flowchart: Process 3"/>
          <p:cNvSpPr/>
          <p:nvPr/>
        </p:nvSpPr>
        <p:spPr>
          <a:xfrm>
            <a:off x="5005953" y="1797803"/>
            <a:ext cx="2293749" cy="1487838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Process 26"/>
          <p:cNvSpPr/>
          <p:nvPr/>
        </p:nvSpPr>
        <p:spPr>
          <a:xfrm>
            <a:off x="7700075" y="1150500"/>
            <a:ext cx="3856788" cy="441339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966847" y="2983882"/>
            <a:ext cx="4223581" cy="27422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1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Axon Initial Segment (AIS)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" y="6642555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err="1"/>
              <a:t>Leussis</a:t>
            </a:r>
            <a:r>
              <a:rPr lang="en-US" sz="800" dirty="0"/>
              <a:t>, M., et al. 2012. </a:t>
            </a:r>
            <a:r>
              <a:rPr lang="en-US" sz="800" u="sng" dirty="0"/>
              <a:t>Biology of mood &amp; anxiety disorders </a:t>
            </a:r>
            <a:r>
              <a:rPr lang="en-US" sz="800" b="1" u="sng" dirty="0"/>
              <a:t>2:18</a:t>
            </a:r>
            <a:r>
              <a:rPr lang="en-US" sz="800" dirty="0"/>
              <a:t>.</a:t>
            </a:r>
            <a:endParaRPr lang="en-US" sz="900" i="1" dirty="0">
              <a:latin typeface="Segoe UI" panose="020B0502040204020203" pitchFamily="34" charset="0"/>
              <a:hlinkClick r:id="rId3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913" y="1135117"/>
            <a:ext cx="5120784" cy="573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90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Neurofascin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437048"/>
            <a:ext cx="260153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>
                <a:latin typeface="Segoe UI" panose="020B0502040204020203" pitchFamily="34" charset="0"/>
              </a:rPr>
              <a:t>Leterrier</a:t>
            </a:r>
            <a:r>
              <a:rPr lang="en-US" sz="800" dirty="0">
                <a:latin typeface="Segoe UI" panose="020B0502040204020203" pitchFamily="34" charset="0"/>
              </a:rPr>
              <a:t>, C. et al. 2015, </a:t>
            </a:r>
            <a:r>
              <a:rPr lang="en-US" sz="800" u="sng" dirty="0">
                <a:latin typeface="Segoe UI" panose="020B0502040204020203" pitchFamily="34" charset="0"/>
              </a:rPr>
              <a:t>Cell Reports </a:t>
            </a:r>
            <a:r>
              <a:rPr lang="en-US" sz="800" b="1" u="sng" dirty="0">
                <a:latin typeface="Segoe UI" panose="020B0502040204020203" pitchFamily="34" charset="0"/>
              </a:rPr>
              <a:t>13:2781-2793</a:t>
            </a:r>
            <a:r>
              <a:rPr lang="en-US" sz="800" dirty="0">
                <a:latin typeface="Segoe UI" panose="020B0502040204020203" pitchFamily="34" charset="0"/>
              </a:rPr>
              <a:t>.</a:t>
            </a:r>
            <a:endParaRPr lang="en-US" sz="900" i="1" dirty="0">
              <a:latin typeface="Segoe UI" panose="020B0502040204020203" pitchFamily="34" charset="0"/>
              <a:hlinkClick r:id="rId3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528" y="1191021"/>
            <a:ext cx="5461471" cy="546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970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Neurofascin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437048"/>
            <a:ext cx="273032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/>
              <a:t>Dityatev</a:t>
            </a:r>
            <a:r>
              <a:rPr lang="en-US" sz="800" dirty="0"/>
              <a:t>, A., et al. 2010. </a:t>
            </a:r>
            <a:r>
              <a:rPr lang="en-US" sz="800" u="sng" dirty="0"/>
              <a:t>Trends in Neurosciences </a:t>
            </a:r>
            <a:r>
              <a:rPr lang="en-US" sz="800" b="1" u="sng" dirty="0"/>
              <a:t>33:503-512</a:t>
            </a:r>
            <a:r>
              <a:rPr lang="en-US" sz="800" dirty="0">
                <a:hlinkClick r:id="rId3"/>
              </a:rPr>
              <a:t>.</a:t>
            </a:r>
            <a:endParaRPr lang="en-US" sz="800" i="1" dirty="0">
              <a:hlinkClick r:id="rId3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711"/>
            <a:ext cx="6165582" cy="5289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05" y="1601888"/>
            <a:ext cx="5848295" cy="43809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652492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err="1">
                <a:latin typeface="Segoe UI" panose="020B0502040204020203" pitchFamily="34" charset="0"/>
              </a:rPr>
              <a:t>Hedstrom</a:t>
            </a:r>
            <a:r>
              <a:rPr lang="en-US" sz="800" dirty="0">
                <a:latin typeface="Segoe UI" panose="020B0502040204020203" pitchFamily="34" charset="0"/>
              </a:rPr>
              <a:t>, K. L., et al. 2007. </a:t>
            </a:r>
            <a:r>
              <a:rPr lang="en-US" sz="800" u="sng" dirty="0">
                <a:latin typeface="Segoe UI" panose="020B0502040204020203" pitchFamily="34" charset="0"/>
              </a:rPr>
              <a:t>J Cell </a:t>
            </a:r>
            <a:r>
              <a:rPr lang="en-US" sz="800" u="sng" dirty="0" err="1">
                <a:latin typeface="Segoe UI" panose="020B0502040204020203" pitchFamily="34" charset="0"/>
              </a:rPr>
              <a:t>Biol</a:t>
            </a:r>
            <a:r>
              <a:rPr lang="en-US" sz="800" u="sng" dirty="0">
                <a:latin typeface="Segoe UI" panose="020B0502040204020203" pitchFamily="34" charset="0"/>
              </a:rPr>
              <a:t> </a:t>
            </a:r>
            <a:r>
              <a:rPr lang="en-US" sz="800" b="1" u="sng" dirty="0">
                <a:latin typeface="Segoe UI" panose="020B0502040204020203" pitchFamily="34" charset="0"/>
              </a:rPr>
              <a:t>178:875-886</a:t>
            </a:r>
            <a:r>
              <a:rPr lang="en-US" sz="800" dirty="0">
                <a:latin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64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Neurofascin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24" y="1127906"/>
            <a:ext cx="6747959" cy="53501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93983" y="1248380"/>
            <a:ext cx="2794715" cy="4933479"/>
          </a:xfrm>
          <a:prstGeom prst="rect">
            <a:avLst/>
          </a:prstGeom>
          <a:solidFill>
            <a:srgbClr val="EDEAE7"/>
          </a:solidFill>
          <a:ln>
            <a:solidFill>
              <a:srgbClr val="EDE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642556"/>
            <a:ext cx="20091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>
                <a:latin typeface="Segoe UI" panose="020B0502040204020203" pitchFamily="34" charset="0"/>
              </a:rPr>
              <a:t>Ango</a:t>
            </a:r>
            <a:r>
              <a:rPr lang="en-US" sz="800" dirty="0">
                <a:latin typeface="Segoe UI" panose="020B0502040204020203" pitchFamily="34" charset="0"/>
              </a:rPr>
              <a:t>, F., et al. 2004</a:t>
            </a:r>
            <a:r>
              <a:rPr lang="en-US" sz="800" b="1" dirty="0">
                <a:latin typeface="Segoe UI" panose="020B0502040204020203" pitchFamily="34" charset="0"/>
              </a:rPr>
              <a:t>.</a:t>
            </a:r>
            <a:r>
              <a:rPr lang="en-US" sz="800" dirty="0">
                <a:latin typeface="Segoe UI" panose="020B0502040204020203" pitchFamily="34" charset="0"/>
              </a:rPr>
              <a:t> </a:t>
            </a:r>
            <a:r>
              <a:rPr lang="en-US" sz="800" u="sng" dirty="0">
                <a:latin typeface="Segoe UI" panose="020B0502040204020203" pitchFamily="34" charset="0"/>
              </a:rPr>
              <a:t>Cell </a:t>
            </a:r>
            <a:r>
              <a:rPr lang="en-US" sz="800" b="1" u="sng" dirty="0">
                <a:latin typeface="Segoe UI" panose="020B0502040204020203" pitchFamily="34" charset="0"/>
              </a:rPr>
              <a:t>119:257-272</a:t>
            </a:r>
            <a:r>
              <a:rPr lang="en-US" sz="800" dirty="0">
                <a:latin typeface="Segoe UI" panose="020B0502040204020203" pitchFamily="34" charset="0"/>
              </a:rPr>
              <a:t>.</a:t>
            </a:r>
            <a:endParaRPr lang="en-US" sz="900" i="1" dirty="0">
              <a:latin typeface="Segoe UI" panose="020B0502040204020203" pitchFamily="34" charset="0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90657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Neurofascin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" b="-1"/>
          <a:stretch/>
        </p:blipFill>
        <p:spPr>
          <a:xfrm>
            <a:off x="327631" y="1038498"/>
            <a:ext cx="6893056" cy="57117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" y="6642556"/>
            <a:ext cx="440457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/>
              <a:t>Iijima</a:t>
            </a:r>
            <a:r>
              <a:rPr lang="en-US" sz="800" dirty="0"/>
              <a:t>, T. &amp;  Yoshimura, T. 2018.  </a:t>
            </a:r>
            <a:r>
              <a:rPr lang="en-US" sz="800" u="sng" dirty="0"/>
              <a:t>Frontiers in Molecular Neuroscience </a:t>
            </a:r>
            <a:r>
              <a:rPr lang="en-US" sz="800" b="1" u="sng" dirty="0"/>
              <a:t>12</a:t>
            </a:r>
            <a:r>
              <a:rPr lang="en-US" sz="800" dirty="0">
                <a:hlinkClick r:id="rId4"/>
              </a:rPr>
              <a:t>.</a:t>
            </a:r>
            <a:endParaRPr lang="en-US" sz="800" i="1" dirty="0">
              <a:hlinkClick r:id="rId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60173" y="1177871"/>
            <a:ext cx="49713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isoforms result from alternative splicing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found in CNS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(NF140, NF180, NF186) in neurons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(NF155) in glia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Conserved 6 Ig-like domains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 in variable FNIII-like domains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 in presence/absence of PAT domain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7595" y="3386544"/>
            <a:ext cx="2757496" cy="33474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15214" y="6642556"/>
            <a:ext cx="361627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Segoe UI" panose="020B0502040204020203" pitchFamily="34" charset="0"/>
              </a:rPr>
              <a:t>Yamasaki, R. 2013. </a:t>
            </a:r>
            <a:r>
              <a:rPr lang="en-US" sz="800" u="sng" dirty="0">
                <a:latin typeface="Segoe UI" panose="020B0502040204020203" pitchFamily="34" charset="0"/>
              </a:rPr>
              <a:t>Clinical and Experimental </a:t>
            </a:r>
            <a:r>
              <a:rPr lang="en-US" sz="800" u="sng" dirty="0" err="1">
                <a:latin typeface="Segoe UI" panose="020B0502040204020203" pitchFamily="34" charset="0"/>
              </a:rPr>
              <a:t>Neuroimmunology</a:t>
            </a:r>
            <a:r>
              <a:rPr lang="en-US" sz="800" u="sng" dirty="0">
                <a:latin typeface="Segoe UI" panose="020B0502040204020203" pitchFamily="34" charset="0"/>
              </a:rPr>
              <a:t> </a:t>
            </a:r>
            <a:r>
              <a:rPr lang="en-US" sz="800" b="1" u="sng" dirty="0">
                <a:latin typeface="Segoe UI" panose="020B0502040204020203" pitchFamily="34" charset="0"/>
              </a:rPr>
              <a:t>4:68-75</a:t>
            </a:r>
            <a:r>
              <a:rPr lang="en-US" sz="800" dirty="0">
                <a:latin typeface="Segoe UI" panose="020B0502040204020203" pitchFamily="34" charset="0"/>
              </a:rPr>
              <a:t>.</a:t>
            </a:r>
            <a:endParaRPr lang="en-US" sz="900" i="1" dirty="0">
              <a:latin typeface="Segoe UI" panose="020B0502040204020203" pitchFamily="34" charset="0"/>
              <a:hlinkClick r:id="rId6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3719836" y="1038498"/>
            <a:ext cx="3500852" cy="5695518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ocess 12"/>
          <p:cNvSpPr/>
          <p:nvPr/>
        </p:nvSpPr>
        <p:spPr>
          <a:xfrm>
            <a:off x="2778665" y="5749871"/>
            <a:ext cx="1126908" cy="588936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2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Neurofascin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" y="6642556"/>
            <a:ext cx="396669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Suzuki, S., et al. 2017.  </a:t>
            </a:r>
            <a:r>
              <a:rPr lang="en-US" sz="800" u="sng" dirty="0"/>
              <a:t>Scientific Reports </a:t>
            </a:r>
            <a:r>
              <a:rPr lang="en-US" sz="800" b="1" u="sng" dirty="0"/>
              <a:t>7: 11405</a:t>
            </a:r>
            <a:r>
              <a:rPr lang="en-US" sz="800" dirty="0"/>
              <a:t>.</a:t>
            </a:r>
            <a:endParaRPr lang="en-US" sz="800" i="1" dirty="0">
              <a:hlinkClick r:id="rId3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73" y="974732"/>
            <a:ext cx="8608453" cy="2848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946" y="3938420"/>
            <a:ext cx="4052552" cy="29195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50222" y="1022918"/>
            <a:ext cx="4727945" cy="2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1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Neurofascin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6"/>
          <a:stretch/>
        </p:blipFill>
        <p:spPr>
          <a:xfrm>
            <a:off x="7466703" y="1170760"/>
            <a:ext cx="3283239" cy="2652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8" r="58109" b="15921"/>
          <a:stretch/>
        </p:blipFill>
        <p:spPr>
          <a:xfrm>
            <a:off x="7054353" y="3864630"/>
            <a:ext cx="3695589" cy="29933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615830"/>
            <a:ext cx="28719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Saha</a:t>
            </a:r>
            <a:r>
              <a:rPr lang="en-US" sz="800" dirty="0"/>
              <a:t>, R., et al. 2017. </a:t>
            </a:r>
            <a:r>
              <a:rPr lang="en-US" sz="800" u="sng" dirty="0" err="1"/>
              <a:t>Neuropsychopharmacology</a:t>
            </a:r>
            <a:r>
              <a:rPr lang="en-US" sz="800" u="sng" dirty="0"/>
              <a:t> </a:t>
            </a:r>
            <a:r>
              <a:rPr lang="en-US" sz="800" b="1" u="sng" dirty="0"/>
              <a:t>42:473-484</a:t>
            </a:r>
            <a:r>
              <a:rPr lang="en-US" sz="800" u="sng" dirty="0"/>
              <a:t> </a:t>
            </a:r>
            <a:endParaRPr lang="en-US" sz="800" i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26" y="1170760"/>
            <a:ext cx="6490952" cy="55293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6073" y="1116326"/>
            <a:ext cx="205418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NF1196 or NF1707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95459" y="1312775"/>
            <a:ext cx="1210614" cy="30996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52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38132" y="-350274"/>
            <a:ext cx="536896" cy="47394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Neurofascin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615830"/>
            <a:ext cx="28719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Saha</a:t>
            </a:r>
            <a:r>
              <a:rPr lang="en-US" sz="800" dirty="0"/>
              <a:t>, R., et al. 2017. </a:t>
            </a:r>
            <a:r>
              <a:rPr lang="en-US" sz="800" u="sng" dirty="0" err="1"/>
              <a:t>Neuropsychopharmacology</a:t>
            </a:r>
            <a:r>
              <a:rPr lang="en-US" sz="800" u="sng" dirty="0"/>
              <a:t> </a:t>
            </a:r>
            <a:r>
              <a:rPr lang="en-US" sz="800" b="1" u="sng" dirty="0"/>
              <a:t>42:473-484</a:t>
            </a:r>
            <a:r>
              <a:rPr lang="en-US" sz="800" u="sng" dirty="0"/>
              <a:t> </a:t>
            </a:r>
            <a:endParaRPr lang="en-US" sz="800" i="1" u="sng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12"/>
          <a:stretch/>
        </p:blipFill>
        <p:spPr>
          <a:xfrm>
            <a:off x="7881641" y="1732010"/>
            <a:ext cx="4099493" cy="49551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50" t="3485" b="79399"/>
          <a:stretch/>
        </p:blipFill>
        <p:spPr>
          <a:xfrm>
            <a:off x="10447985" y="1872576"/>
            <a:ext cx="1202028" cy="811369"/>
          </a:xfrm>
          <a:prstGeom prst="rect">
            <a:avLst/>
          </a:prstGeom>
        </p:spPr>
      </p:pic>
      <p:sp>
        <p:nvSpPr>
          <p:cNvPr id="16" name="Isosceles Triangle 15"/>
          <p:cNvSpPr/>
          <p:nvPr/>
        </p:nvSpPr>
        <p:spPr>
          <a:xfrm rot="13836">
            <a:off x="342860" y="3356378"/>
            <a:ext cx="3688408" cy="3068455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 rot="20413349">
            <a:off x="-511338" y="3356843"/>
            <a:ext cx="2482228" cy="1710460"/>
            <a:chOff x="2150772" y="3131996"/>
            <a:chExt cx="2482228" cy="1710460"/>
          </a:xfrm>
        </p:grpSpPr>
        <p:sp>
          <p:nvSpPr>
            <p:cNvPr id="22" name="Oval 21"/>
            <p:cNvSpPr/>
            <p:nvPr/>
          </p:nvSpPr>
          <p:spPr>
            <a:xfrm rot="1210277">
              <a:off x="2150772" y="3786389"/>
              <a:ext cx="1171977" cy="105606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apezoid 23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r="1478"/>
          <a:stretch/>
        </p:blipFill>
        <p:spPr>
          <a:xfrm>
            <a:off x="2614232" y="1581495"/>
            <a:ext cx="5328927" cy="20576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55630" y="1606699"/>
            <a:ext cx="4848447" cy="1077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614232" y="2745534"/>
            <a:ext cx="5328927" cy="1077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881641" y="1574001"/>
            <a:ext cx="2566344" cy="5113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0447985" y="2317898"/>
            <a:ext cx="1423196" cy="3877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367760" y="6195782"/>
            <a:ext cx="1613373" cy="419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327649" y="1800415"/>
            <a:ext cx="1613373" cy="419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8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Neurofascin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615830"/>
            <a:ext cx="28719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Saha</a:t>
            </a:r>
            <a:r>
              <a:rPr lang="en-US" sz="800" dirty="0"/>
              <a:t>, R., et al. 2017. </a:t>
            </a:r>
            <a:r>
              <a:rPr lang="en-US" sz="800" u="sng" dirty="0" err="1"/>
              <a:t>Neuropsychopharmacology</a:t>
            </a:r>
            <a:r>
              <a:rPr lang="en-US" sz="800" u="sng" dirty="0"/>
              <a:t> </a:t>
            </a:r>
            <a:r>
              <a:rPr lang="en-US" sz="800" b="1" u="sng" dirty="0"/>
              <a:t>42:473-484</a:t>
            </a:r>
            <a:r>
              <a:rPr lang="en-US" sz="800" u="sng" dirty="0"/>
              <a:t> </a:t>
            </a:r>
            <a:endParaRPr lang="en-US" sz="800" i="1" u="sng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t="1915" r="52625" b="90849"/>
          <a:stretch/>
        </p:blipFill>
        <p:spPr>
          <a:xfrm>
            <a:off x="874345" y="1582453"/>
            <a:ext cx="3657601" cy="2575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0" r="52856"/>
          <a:stretch/>
        </p:blipFill>
        <p:spPr>
          <a:xfrm>
            <a:off x="105325" y="1840031"/>
            <a:ext cx="5195642" cy="35530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5" t="7153" r="4927" b="74035"/>
          <a:stretch/>
        </p:blipFill>
        <p:spPr>
          <a:xfrm>
            <a:off x="7853972" y="1243288"/>
            <a:ext cx="2567820" cy="5934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4" t="3007" b="29441"/>
          <a:stretch/>
        </p:blipFill>
        <p:spPr>
          <a:xfrm>
            <a:off x="5528131" y="1836740"/>
            <a:ext cx="6479394" cy="341783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703145" y="5364210"/>
            <a:ext cx="6514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A91B21"/>
                </a:solidFill>
              </a:rPr>
              <a:t>vGAT</a:t>
            </a:r>
            <a:r>
              <a:rPr lang="en-US" sz="2400" dirty="0"/>
              <a:t> = vesicular GABA transporter</a:t>
            </a:r>
          </a:p>
          <a:p>
            <a:pPr algn="ctr"/>
            <a:r>
              <a:rPr lang="en-US" sz="2400" dirty="0" err="1">
                <a:solidFill>
                  <a:srgbClr val="B4BE34"/>
                </a:solidFill>
              </a:rPr>
              <a:t>Ank</a:t>
            </a:r>
            <a:r>
              <a:rPr lang="en-US" sz="2400" dirty="0">
                <a:solidFill>
                  <a:srgbClr val="B4BE34"/>
                </a:solidFill>
              </a:rPr>
              <a:t> G </a:t>
            </a:r>
            <a:r>
              <a:rPr lang="en-US" sz="2400" dirty="0"/>
              <a:t>= Ankyrin G</a:t>
            </a:r>
          </a:p>
          <a:p>
            <a:pPr algn="ctr"/>
            <a:r>
              <a:rPr lang="en-US" sz="2400" dirty="0">
                <a:solidFill>
                  <a:srgbClr val="007434"/>
                </a:solidFill>
              </a:rPr>
              <a:t>GFP </a:t>
            </a:r>
            <a:r>
              <a:rPr lang="en-US" sz="2400" dirty="0"/>
              <a:t>= green fluorescent protein</a:t>
            </a:r>
          </a:p>
          <a:p>
            <a:pPr algn="ctr"/>
            <a:r>
              <a:rPr lang="en-US" sz="2400" dirty="0">
                <a:solidFill>
                  <a:srgbClr val="474797"/>
                </a:solidFill>
              </a:rPr>
              <a:t>NT</a:t>
            </a:r>
            <a:r>
              <a:rPr lang="en-US" sz="2400" dirty="0"/>
              <a:t> = </a:t>
            </a:r>
            <a:r>
              <a:rPr lang="en-US" sz="2400" dirty="0" err="1"/>
              <a:t>Neurotrace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608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there truly a difference?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60949"/>
            <a:ext cx="10515600" cy="435133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Differences should result in...</a:t>
            </a:r>
          </a:p>
          <a:p>
            <a:pPr marL="914400" lvl="1" indent="-457200"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Unique onsets (stimuli)</a:t>
            </a:r>
          </a:p>
          <a:p>
            <a:pPr marL="914400" lvl="1" indent="-457200">
              <a:buAutoNum type="arabicParenR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AutoNum type="arabicParenR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Distinguishable neural circuits/mechanisms</a:t>
            </a:r>
          </a:p>
          <a:p>
            <a:pPr marL="914400" lvl="1" indent="-457200">
              <a:buAutoNum type="arabicParenR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AutoNum type="arabicParenR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AutoNum type="arabicParenR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Distinctive behavioral outputs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636709"/>
            <a:ext cx="914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Perusini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JN &amp;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Fanselow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MS 2015. 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&amp; Memory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417-425.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8550" y="5650622"/>
            <a:ext cx="2457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Importantly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Often the terms are used interchangeably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920"/>
          <a:stretch/>
        </p:blipFill>
        <p:spPr>
          <a:xfrm>
            <a:off x="6397614" y="1760949"/>
            <a:ext cx="5794386" cy="408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6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Neurofascin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615830"/>
            <a:ext cx="28719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Saha</a:t>
            </a:r>
            <a:r>
              <a:rPr lang="en-US" sz="800" dirty="0"/>
              <a:t>, R., et al. 2017. </a:t>
            </a:r>
            <a:r>
              <a:rPr lang="en-US" sz="800" u="sng" dirty="0" err="1"/>
              <a:t>Neuropsychopharmacology</a:t>
            </a:r>
            <a:r>
              <a:rPr lang="en-US" sz="800" u="sng" dirty="0"/>
              <a:t> </a:t>
            </a:r>
            <a:r>
              <a:rPr lang="en-US" sz="800" b="1" u="sng" dirty="0"/>
              <a:t>42:473-484</a:t>
            </a:r>
            <a:r>
              <a:rPr lang="en-US" sz="800" u="sng" dirty="0"/>
              <a:t> </a:t>
            </a:r>
            <a:endParaRPr lang="en-US" sz="800" i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6" t="55319" r="33434"/>
          <a:stretch/>
        </p:blipFill>
        <p:spPr>
          <a:xfrm>
            <a:off x="5640946" y="1798805"/>
            <a:ext cx="5117205" cy="4460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54669" b="56061"/>
          <a:stretch/>
        </p:blipFill>
        <p:spPr>
          <a:xfrm>
            <a:off x="610917" y="1097292"/>
            <a:ext cx="3863660" cy="26758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9" r="4220" b="55718"/>
          <a:stretch/>
        </p:blipFill>
        <p:spPr>
          <a:xfrm>
            <a:off x="592431" y="3767186"/>
            <a:ext cx="3900632" cy="27392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2" t="48066" r="75480" b="39168"/>
          <a:stretch/>
        </p:blipFill>
        <p:spPr>
          <a:xfrm>
            <a:off x="9317340" y="1939599"/>
            <a:ext cx="1262131" cy="8500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967" y="2500251"/>
            <a:ext cx="12177033" cy="110799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gephyrin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690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Palmitoylation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916" y="2084557"/>
            <a:ext cx="5562084" cy="4032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0" y="1659555"/>
            <a:ext cx="6412639" cy="418745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4005330" y="1880315"/>
            <a:ext cx="4008270" cy="1493950"/>
          </a:xfrm>
          <a:prstGeom prst="straightConnector1">
            <a:avLst/>
          </a:prstGeom>
          <a:ln w="38100">
            <a:solidFill>
              <a:srgbClr val="1052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13600" y="1463681"/>
            <a:ext cx="2794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Palmitoylation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03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963" t="9615" r="2790"/>
          <a:stretch/>
        </p:blipFill>
        <p:spPr>
          <a:xfrm>
            <a:off x="21265" y="1029869"/>
            <a:ext cx="7506587" cy="54257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Palmitoylation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604473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 err="1">
                <a:latin typeface="Segoe UI" panose="020B0502040204020203" pitchFamily="34" charset="0"/>
              </a:rPr>
              <a:t>Zaręba-Kozioł</a:t>
            </a:r>
            <a:r>
              <a:rPr lang="en-US" sz="800" dirty="0">
                <a:latin typeface="Segoe UI" panose="020B0502040204020203" pitchFamily="34" charset="0"/>
              </a:rPr>
              <a:t>, M., et al. 2018. </a:t>
            </a:r>
            <a:r>
              <a:rPr lang="en-US" sz="800" u="sng" dirty="0">
                <a:latin typeface="Segoe UI" panose="020B0502040204020203" pitchFamily="34" charset="0"/>
              </a:rPr>
              <a:t>Frontiers in Molecular Neuroscience </a:t>
            </a:r>
            <a:r>
              <a:rPr lang="en-US" sz="800" b="1" u="sng" dirty="0">
                <a:latin typeface="Segoe UI" panose="020B0502040204020203" pitchFamily="34" charset="0"/>
              </a:rPr>
              <a:t>11</a:t>
            </a:r>
            <a:r>
              <a:rPr lang="en-US" sz="800" dirty="0">
                <a:latin typeface="Segoe UI" panose="020B0502040204020203" pitchFamily="34" charset="0"/>
                <a:hlinkClick r:id="rId4"/>
              </a:rPr>
              <a:t>.</a:t>
            </a:r>
            <a:endParaRPr lang="en-US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6762305" y="2745546"/>
            <a:ext cx="57274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Palmitoyl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acyltransferases (PATs)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in human &amp; 24 in mouse genome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Catalytic zinc finger domain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aspartate-histidine-histidine-cysteine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DHHC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Palmitoylation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rapid location changes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Receptors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Membrane-bound molecules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Synapse formation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PSD (post-synaptic)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SNAP-25 (pre-synaptic)</a:t>
            </a:r>
          </a:p>
        </p:txBody>
      </p:sp>
    </p:spTree>
    <p:extLst>
      <p:ext uri="{BB962C8B-B14F-4D97-AF65-F5344CB8AC3E}">
        <p14:creationId xmlns:p14="http://schemas.microsoft.com/office/powerpoint/2010/main" val="142197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Palmitoylation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15830"/>
            <a:ext cx="25242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Shen, Z.-C. et al. 2019. </a:t>
            </a:r>
            <a:r>
              <a:rPr lang="en-US" sz="800" u="sng" dirty="0"/>
              <a:t>Biological Psychiatry </a:t>
            </a:r>
            <a:r>
              <a:rPr lang="en-US" sz="800" b="1" u="sng" dirty="0"/>
              <a:t>85:202-213</a:t>
            </a:r>
            <a:r>
              <a:rPr lang="en-US" sz="800" dirty="0"/>
              <a:t>.</a:t>
            </a:r>
            <a:endParaRPr lang="en-US" sz="8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3" r="55180" b="38895"/>
          <a:stretch/>
        </p:blipFill>
        <p:spPr>
          <a:xfrm>
            <a:off x="163831" y="2948072"/>
            <a:ext cx="7181359" cy="20324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73"/>
          <a:stretch/>
        </p:blipFill>
        <p:spPr>
          <a:xfrm>
            <a:off x="7559110" y="1828800"/>
            <a:ext cx="4115439" cy="432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94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Palmitoylation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2" t="298" r="6402" b="93391"/>
          <a:stretch/>
        </p:blipFill>
        <p:spPr>
          <a:xfrm>
            <a:off x="7184094" y="6012786"/>
            <a:ext cx="3035100" cy="349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2" r="47098" b="48597"/>
          <a:stretch/>
        </p:blipFill>
        <p:spPr>
          <a:xfrm>
            <a:off x="526244" y="1347399"/>
            <a:ext cx="10747115" cy="41098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53680" y="6304207"/>
            <a:ext cx="3073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-butyl)hydroxylamine hydrochloride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61583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Shen, Z.-C. et al. 2019. </a:t>
            </a:r>
            <a:r>
              <a:rPr lang="en-US" sz="800" u="sng" dirty="0"/>
              <a:t>Biological Psychiatry </a:t>
            </a:r>
            <a:r>
              <a:rPr lang="en-US" sz="800" b="1" u="sng" dirty="0"/>
              <a:t>85:202-213</a:t>
            </a:r>
            <a:r>
              <a:rPr lang="en-US" sz="800" dirty="0">
                <a:hlinkClick r:id="rId4"/>
              </a:rPr>
              <a:t>.</a:t>
            </a:r>
            <a:endParaRPr lang="en-US" sz="800" i="1" dirty="0">
              <a:hlinkClick r:id="rId4"/>
            </a:endParaRPr>
          </a:p>
          <a:p>
            <a:endParaRPr lang="en-US" sz="800" i="1" dirty="0"/>
          </a:p>
          <a:p>
            <a:endParaRPr lang="en-US" sz="800" i="1" dirty="0"/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377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Palmitoylation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" t="56280" r="47226"/>
          <a:stretch/>
        </p:blipFill>
        <p:spPr>
          <a:xfrm>
            <a:off x="1037723" y="1445844"/>
            <a:ext cx="10116553" cy="3884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615830"/>
            <a:ext cx="25242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Shen, Z.-C. et al. 2019. </a:t>
            </a:r>
            <a:r>
              <a:rPr lang="en-US" sz="800" u="sng" dirty="0"/>
              <a:t>Biological Psychiatry </a:t>
            </a:r>
            <a:r>
              <a:rPr lang="en-US" sz="800" b="1" u="sng" dirty="0"/>
              <a:t>85:202-213</a:t>
            </a:r>
            <a:r>
              <a:rPr lang="en-US" sz="800" dirty="0"/>
              <a:t>.</a:t>
            </a:r>
            <a:endParaRPr lang="en-US" sz="8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2" t="298" r="6402" b="93391"/>
          <a:stretch/>
        </p:blipFill>
        <p:spPr>
          <a:xfrm>
            <a:off x="7336526" y="5738691"/>
            <a:ext cx="2620095" cy="301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53680" y="6014406"/>
            <a:ext cx="3073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-butyl)hydroxylamine hydrochloride</a:t>
            </a:r>
          </a:p>
        </p:txBody>
      </p:sp>
    </p:spTree>
    <p:extLst>
      <p:ext uri="{BB962C8B-B14F-4D97-AF65-F5344CB8AC3E}">
        <p14:creationId xmlns:p14="http://schemas.microsoft.com/office/powerpoint/2010/main" val="27262542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Gephyrin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642556"/>
            <a:ext cx="29750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Jacob, T., et al. 2008. </a:t>
            </a:r>
            <a:r>
              <a:rPr lang="en-US" sz="800" u="sng" dirty="0"/>
              <a:t>Nature reviews Neuroscience </a:t>
            </a:r>
            <a:r>
              <a:rPr lang="en-US" sz="800" b="1" u="sng" dirty="0"/>
              <a:t>9:331-343</a:t>
            </a:r>
            <a:r>
              <a:rPr lang="en-US" sz="800" dirty="0"/>
              <a:t>.</a:t>
            </a:r>
            <a:endParaRPr lang="en-US" sz="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399" y="1311905"/>
            <a:ext cx="7053330" cy="3335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" y="1441071"/>
            <a:ext cx="5050568" cy="4413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952" y="4616719"/>
            <a:ext cx="7170770" cy="20294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588064" y="664255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>
                <a:latin typeface="Segoe UI" panose="020B0502040204020203" pitchFamily="34" charset="0"/>
              </a:rPr>
              <a:t>Choii, G. &amp; Ko, J. 2015. </a:t>
            </a:r>
            <a:r>
              <a:rPr lang="pt-BR" sz="800" u="sng" dirty="0">
                <a:latin typeface="Segoe UI" panose="020B0502040204020203" pitchFamily="34" charset="0"/>
              </a:rPr>
              <a:t>Experimental &amp; Molecular Medicine </a:t>
            </a:r>
            <a:r>
              <a:rPr lang="pt-BR" sz="800" b="1" u="sng" dirty="0">
                <a:latin typeface="Segoe UI" panose="020B0502040204020203" pitchFamily="34" charset="0"/>
              </a:rPr>
              <a:t>47:e158-e158</a:t>
            </a:r>
            <a:r>
              <a:rPr lang="pt-BR" sz="800" dirty="0">
                <a:latin typeface="Segoe UI" panose="020B0502040204020203" pitchFamily="34" charset="0"/>
              </a:rPr>
              <a:t>.</a:t>
            </a:r>
            <a:endParaRPr lang="pt-BR" sz="900" i="1" dirty="0">
              <a:latin typeface="Segoe UI" panose="020B0502040204020203" pitchFamily="34" charset="0"/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96593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Gephyrin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615830"/>
            <a:ext cx="25242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Shen, Z.-C. et al. 2019. </a:t>
            </a:r>
            <a:r>
              <a:rPr lang="en-US" sz="800" u="sng" dirty="0"/>
              <a:t>Biological Psychiatry </a:t>
            </a:r>
            <a:r>
              <a:rPr lang="en-US" sz="800" b="1" u="sng" dirty="0"/>
              <a:t>85:202-213</a:t>
            </a:r>
            <a:r>
              <a:rPr lang="en-US" sz="800" dirty="0"/>
              <a:t>.</a:t>
            </a:r>
            <a:endParaRPr lang="en-US" sz="800" i="1" dirty="0"/>
          </a:p>
        </p:txBody>
      </p:sp>
      <p:grpSp>
        <p:nvGrpSpPr>
          <p:cNvPr id="5" name="Group 4"/>
          <p:cNvGrpSpPr/>
          <p:nvPr/>
        </p:nvGrpSpPr>
        <p:grpSpPr>
          <a:xfrm>
            <a:off x="7321637" y="2067212"/>
            <a:ext cx="4681471" cy="3511320"/>
            <a:chOff x="1468192" y="4054698"/>
            <a:chExt cx="2871988" cy="224823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9" t="41382" r="49680"/>
            <a:stretch/>
          </p:blipFill>
          <p:spPr>
            <a:xfrm>
              <a:off x="2112135" y="4054698"/>
              <a:ext cx="2228045" cy="224823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" t="46139" r="93214"/>
            <a:stretch/>
          </p:blipFill>
          <p:spPr>
            <a:xfrm>
              <a:off x="1468192" y="4237149"/>
              <a:ext cx="669702" cy="206578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4" t="32708" r="65408" b="61248"/>
          <a:stretch/>
        </p:blipFill>
        <p:spPr>
          <a:xfrm>
            <a:off x="7750019" y="2067212"/>
            <a:ext cx="1326525" cy="2318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t="12839" r="58237"/>
          <a:stretch/>
        </p:blipFill>
        <p:spPr>
          <a:xfrm>
            <a:off x="0" y="2507985"/>
            <a:ext cx="3193961" cy="263549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644240" y="2893439"/>
            <a:ext cx="3366760" cy="1858866"/>
            <a:chOff x="3731811" y="2893439"/>
            <a:chExt cx="3366760" cy="185886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31" t="-1" r="48634" b="67371"/>
            <a:stretch/>
          </p:blipFill>
          <p:spPr>
            <a:xfrm>
              <a:off x="3731811" y="2893439"/>
              <a:ext cx="3366760" cy="185886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731811" y="2893439"/>
              <a:ext cx="672764" cy="505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Flowchart: Process 7"/>
          <p:cNvSpPr/>
          <p:nvPr/>
        </p:nvSpPr>
        <p:spPr>
          <a:xfrm>
            <a:off x="10122195" y="2352167"/>
            <a:ext cx="1880913" cy="3226365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Process 8"/>
          <p:cNvSpPr/>
          <p:nvPr/>
        </p:nvSpPr>
        <p:spPr>
          <a:xfrm>
            <a:off x="121780" y="4369532"/>
            <a:ext cx="2621419" cy="382773"/>
          </a:xfrm>
          <a:prstGeom prst="flowChartProcess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Process 27"/>
          <p:cNvSpPr/>
          <p:nvPr/>
        </p:nvSpPr>
        <p:spPr>
          <a:xfrm>
            <a:off x="121781" y="2507983"/>
            <a:ext cx="1656926" cy="960120"/>
          </a:xfrm>
          <a:prstGeom prst="flowChartProcess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1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Gephyrin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64255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C. Fang, C., et al., 2006. </a:t>
            </a:r>
            <a:r>
              <a:rPr lang="en-US" sz="800" u="sng" dirty="0"/>
              <a:t>Journal of Neuroscience </a:t>
            </a:r>
            <a:r>
              <a:rPr lang="en-US" sz="800" b="1" u="sng" dirty="0"/>
              <a:t>26:12758-12768</a:t>
            </a:r>
            <a:r>
              <a:rPr lang="en-US" sz="8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0141"/>
          <a:stretch/>
        </p:blipFill>
        <p:spPr>
          <a:xfrm>
            <a:off x="452890" y="1312775"/>
            <a:ext cx="6395241" cy="50751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48131" y="3850348"/>
            <a:ext cx="5343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GODZ = Golgi-associated DHHC-type Zinc Finger Protein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Catalyzes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palmitoylation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subunit</a:t>
            </a:r>
          </a:p>
        </p:txBody>
      </p:sp>
    </p:spTree>
    <p:extLst>
      <p:ext uri="{BB962C8B-B14F-4D97-AF65-F5344CB8AC3E}">
        <p14:creationId xmlns:p14="http://schemas.microsoft.com/office/powerpoint/2010/main" val="251434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Gephyrin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615830"/>
            <a:ext cx="25242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Shen, Z.-C. et al. 2019. </a:t>
            </a:r>
            <a:r>
              <a:rPr lang="en-US" sz="800" u="sng" dirty="0"/>
              <a:t>Biological Psychiatry </a:t>
            </a:r>
            <a:r>
              <a:rPr lang="en-US" sz="800" b="1" u="sng" dirty="0"/>
              <a:t>85:202-213</a:t>
            </a:r>
            <a:r>
              <a:rPr lang="en-US" sz="800" dirty="0"/>
              <a:t>.</a:t>
            </a:r>
            <a:endParaRPr lang="en-US" sz="800" i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t="12839" r="58237"/>
          <a:stretch/>
        </p:blipFill>
        <p:spPr>
          <a:xfrm>
            <a:off x="21265" y="2507984"/>
            <a:ext cx="3193961" cy="26354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81" r="72346"/>
          <a:stretch/>
        </p:blipFill>
        <p:spPr>
          <a:xfrm>
            <a:off x="7606693" y="2167745"/>
            <a:ext cx="3986995" cy="3233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8" t="32978" r="64834" b="59813"/>
          <a:stretch/>
        </p:blipFill>
        <p:spPr>
          <a:xfrm>
            <a:off x="8584889" y="1713477"/>
            <a:ext cx="2392547" cy="45076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21395" y="2495915"/>
            <a:ext cx="3520896" cy="1944375"/>
            <a:chOff x="3714307" y="2807055"/>
            <a:chExt cx="3520896" cy="194437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4" r="74277" b="67347"/>
            <a:stretch/>
          </p:blipFill>
          <p:spPr>
            <a:xfrm>
              <a:off x="3714307" y="2900031"/>
              <a:ext cx="3520896" cy="1851399"/>
            </a:xfrm>
            <a:prstGeom prst="rect">
              <a:avLst/>
            </a:prstGeom>
          </p:spPr>
        </p:pic>
        <p:sp>
          <p:nvSpPr>
            <p:cNvPr id="3" name="Flowchart: Process 2"/>
            <p:cNvSpPr/>
            <p:nvPr/>
          </p:nvSpPr>
          <p:spPr>
            <a:xfrm>
              <a:off x="3714308" y="2807055"/>
              <a:ext cx="411126" cy="510303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lowchart: Process 20"/>
          <p:cNvSpPr/>
          <p:nvPr/>
        </p:nvSpPr>
        <p:spPr>
          <a:xfrm>
            <a:off x="121780" y="4369532"/>
            <a:ext cx="2621419" cy="382773"/>
          </a:xfrm>
          <a:prstGeom prst="flowChartProcess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Process 21"/>
          <p:cNvSpPr/>
          <p:nvPr/>
        </p:nvSpPr>
        <p:spPr>
          <a:xfrm>
            <a:off x="121781" y="2507983"/>
            <a:ext cx="1656926" cy="960120"/>
          </a:xfrm>
          <a:prstGeom prst="flowChartProcess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8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4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Unique Onsets (Stimuli)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819" y="1662871"/>
            <a:ext cx="3517382" cy="2432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9020" y="3837903"/>
            <a:ext cx="4553911" cy="3032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711" y="2497875"/>
            <a:ext cx="5497508" cy="46473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400" y="2010025"/>
            <a:ext cx="5843600" cy="39249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36719" y="1220716"/>
            <a:ext cx="3249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inzel Black" panose="00000A00000000000000" pitchFamily="2" charset="0"/>
                <a:cs typeface="Times New Roman" panose="02020603050405020304" pitchFamily="18" charset="0"/>
              </a:rPr>
              <a:t>Specific Phobia</a:t>
            </a:r>
          </a:p>
        </p:txBody>
      </p:sp>
      <p:sp>
        <p:nvSpPr>
          <p:cNvPr id="8" name="Rectangle 7"/>
          <p:cNvSpPr/>
          <p:nvPr/>
        </p:nvSpPr>
        <p:spPr>
          <a:xfrm>
            <a:off x="6379825" y="1171390"/>
            <a:ext cx="57807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inzel Black" panose="00000A00000000000000" pitchFamily="2" charset="0"/>
                <a:cs typeface="Times New Roman" panose="02020603050405020304" pitchFamily="18" charset="0"/>
              </a:rPr>
              <a:t>Post-Traumatic Stress Disorder</a:t>
            </a:r>
          </a:p>
          <a:p>
            <a:pPr algn="ctr"/>
            <a:r>
              <a:rPr lang="en-US" sz="2400" dirty="0">
                <a:latin typeface="Cinzel Black" panose="00000A00000000000000" pitchFamily="2" charset="0"/>
                <a:cs typeface="Times New Roman" panose="02020603050405020304" pitchFamily="18" charset="0"/>
              </a:rPr>
              <a:t>(PTSD)</a:t>
            </a:r>
          </a:p>
        </p:txBody>
      </p:sp>
    </p:spTree>
    <p:extLst>
      <p:ext uri="{BB962C8B-B14F-4D97-AF65-F5344CB8AC3E}">
        <p14:creationId xmlns:p14="http://schemas.microsoft.com/office/powerpoint/2010/main" val="257237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Gephyrin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615830"/>
            <a:ext cx="25242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Shen, Z.-C. et al. 2019. </a:t>
            </a:r>
            <a:r>
              <a:rPr lang="en-US" sz="800" u="sng" dirty="0"/>
              <a:t>Biological Psychiatry </a:t>
            </a:r>
            <a:r>
              <a:rPr lang="en-US" sz="800" b="1" u="sng" dirty="0"/>
              <a:t>85:202-213</a:t>
            </a:r>
            <a:r>
              <a:rPr lang="en-US" sz="800" dirty="0"/>
              <a:t>.</a:t>
            </a:r>
            <a:endParaRPr lang="en-US" sz="800" i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t="12839" r="58237"/>
          <a:stretch/>
        </p:blipFill>
        <p:spPr>
          <a:xfrm>
            <a:off x="0" y="2507985"/>
            <a:ext cx="3193961" cy="26354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64015" t="34448" r="19469" b="16324"/>
          <a:stretch/>
        </p:blipFill>
        <p:spPr>
          <a:xfrm>
            <a:off x="8757634" y="2245104"/>
            <a:ext cx="2730320" cy="44784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1326" t="9926" r="19469" b="73556"/>
          <a:stretch/>
        </p:blipFill>
        <p:spPr>
          <a:xfrm>
            <a:off x="8695155" y="1103191"/>
            <a:ext cx="2855277" cy="13514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440" y="2245104"/>
            <a:ext cx="5101653" cy="3060992"/>
          </a:xfrm>
          <a:prstGeom prst="rect">
            <a:avLst/>
          </a:prstGeom>
        </p:spPr>
      </p:pic>
      <p:sp>
        <p:nvSpPr>
          <p:cNvPr id="16" name="Flowchart: Process 15"/>
          <p:cNvSpPr/>
          <p:nvPr/>
        </p:nvSpPr>
        <p:spPr>
          <a:xfrm>
            <a:off x="121780" y="4369532"/>
            <a:ext cx="2621419" cy="382773"/>
          </a:xfrm>
          <a:prstGeom prst="flowChartProcess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Process 20"/>
          <p:cNvSpPr/>
          <p:nvPr/>
        </p:nvSpPr>
        <p:spPr>
          <a:xfrm>
            <a:off x="121781" y="2507983"/>
            <a:ext cx="1656926" cy="960120"/>
          </a:xfrm>
          <a:prstGeom prst="flowChartProcess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5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Gephyrin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615830"/>
            <a:ext cx="25242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Shen, Z.-C. et al. 2019. </a:t>
            </a:r>
            <a:r>
              <a:rPr lang="en-US" sz="800" u="sng" dirty="0"/>
              <a:t>Biological Psychiatry </a:t>
            </a:r>
            <a:r>
              <a:rPr lang="en-US" sz="800" b="1" u="sng" dirty="0"/>
              <a:t>85:202-213</a:t>
            </a:r>
            <a:r>
              <a:rPr lang="en-US" sz="800" dirty="0"/>
              <a:t>.</a:t>
            </a:r>
            <a:endParaRPr lang="en-US" sz="8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7" t="7989" r="46223"/>
          <a:stretch/>
        </p:blipFill>
        <p:spPr>
          <a:xfrm>
            <a:off x="8516158" y="1467322"/>
            <a:ext cx="3143518" cy="51724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1158" b="92098"/>
          <a:stretch/>
        </p:blipFill>
        <p:spPr>
          <a:xfrm>
            <a:off x="2599387" y="1158228"/>
            <a:ext cx="9592613" cy="3090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46" y="1566870"/>
            <a:ext cx="3989321" cy="4743778"/>
          </a:xfrm>
          <a:prstGeom prst="rect">
            <a:avLst/>
          </a:prstGeom>
          <a:ln w="28575">
            <a:noFill/>
            <a:prstDash val="sysDash"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1"/>
          <a:stretch/>
        </p:blipFill>
        <p:spPr>
          <a:xfrm>
            <a:off x="5022920" y="2066555"/>
            <a:ext cx="3158389" cy="17327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5"/>
          <a:stretch/>
        </p:blipFill>
        <p:spPr>
          <a:xfrm>
            <a:off x="5321779" y="4489286"/>
            <a:ext cx="2859530" cy="2126544"/>
          </a:xfrm>
          <a:prstGeom prst="rect">
            <a:avLst/>
          </a:prstGeom>
        </p:spPr>
      </p:pic>
      <p:sp>
        <p:nvSpPr>
          <p:cNvPr id="4" name="Flowchart: Process 3"/>
          <p:cNvSpPr/>
          <p:nvPr/>
        </p:nvSpPr>
        <p:spPr>
          <a:xfrm>
            <a:off x="10398642" y="1467323"/>
            <a:ext cx="1063256" cy="2317868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ocess 14"/>
          <p:cNvSpPr/>
          <p:nvPr/>
        </p:nvSpPr>
        <p:spPr>
          <a:xfrm>
            <a:off x="7395692" y="1158228"/>
            <a:ext cx="4796307" cy="40864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rocess 15"/>
          <p:cNvSpPr/>
          <p:nvPr/>
        </p:nvSpPr>
        <p:spPr>
          <a:xfrm>
            <a:off x="9548037" y="1593827"/>
            <a:ext cx="999461" cy="345138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Process 16"/>
          <p:cNvSpPr/>
          <p:nvPr/>
        </p:nvSpPr>
        <p:spPr>
          <a:xfrm>
            <a:off x="8516158" y="3812148"/>
            <a:ext cx="3143518" cy="298220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9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Gephyrin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615830"/>
            <a:ext cx="25242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Shen, Z.-C. et al. 2019. </a:t>
            </a:r>
            <a:r>
              <a:rPr lang="en-US" sz="800" u="sng" dirty="0"/>
              <a:t>Biological Psychiatry </a:t>
            </a:r>
            <a:r>
              <a:rPr lang="en-US" sz="800" b="1" u="sng" dirty="0"/>
              <a:t>85:202-213</a:t>
            </a:r>
            <a:r>
              <a:rPr lang="en-US" sz="800" dirty="0"/>
              <a:t>.</a:t>
            </a:r>
            <a:endParaRPr lang="en-US" sz="8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46" y="1566870"/>
            <a:ext cx="3989321" cy="4743778"/>
          </a:xfrm>
          <a:prstGeom prst="rect">
            <a:avLst/>
          </a:prstGeom>
          <a:ln w="28575">
            <a:noFill/>
            <a:prstDash val="sysDash"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4" t="41619" r="53500" b="12450"/>
          <a:stretch/>
        </p:blipFill>
        <p:spPr>
          <a:xfrm>
            <a:off x="7266476" y="1597964"/>
            <a:ext cx="4500801" cy="45779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4" t="10660" r="53500" b="59926"/>
          <a:stretch/>
        </p:blipFill>
        <p:spPr>
          <a:xfrm>
            <a:off x="4510398" y="2978210"/>
            <a:ext cx="2949262" cy="192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4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Gephyrin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615830"/>
            <a:ext cx="25242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Shen, Z.-C. et al. 2019. </a:t>
            </a:r>
            <a:r>
              <a:rPr lang="en-US" sz="800" u="sng" dirty="0"/>
              <a:t>Biological Psychiatry </a:t>
            </a:r>
            <a:r>
              <a:rPr lang="en-US" sz="800" b="1" u="sng" dirty="0"/>
              <a:t>85:202-213</a:t>
            </a:r>
            <a:r>
              <a:rPr lang="en-US" sz="800" dirty="0"/>
              <a:t>.</a:t>
            </a:r>
            <a:endParaRPr lang="en-US" sz="8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46" y="1566870"/>
            <a:ext cx="3989321" cy="4743778"/>
          </a:xfrm>
          <a:prstGeom prst="rect">
            <a:avLst/>
          </a:prstGeom>
          <a:ln w="28575">
            <a:noFill/>
            <a:prstDash val="sysDash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9013" t="41618" r="28790" b="11233"/>
          <a:stretch/>
        </p:blipFill>
        <p:spPr>
          <a:xfrm>
            <a:off x="7499497" y="2345781"/>
            <a:ext cx="4248072" cy="39648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8591" t="7856" r="30058" b="61353"/>
          <a:stretch/>
        </p:blipFill>
        <p:spPr>
          <a:xfrm>
            <a:off x="4692502" y="3438870"/>
            <a:ext cx="2806995" cy="177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945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Gephyrin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615830"/>
            <a:ext cx="25242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Shen, Z.-C. et al. 2019. </a:t>
            </a:r>
            <a:r>
              <a:rPr lang="en-US" sz="800" u="sng" dirty="0"/>
              <a:t>Biological Psychiatry </a:t>
            </a:r>
            <a:r>
              <a:rPr lang="en-US" sz="800" b="1" u="sng" dirty="0"/>
              <a:t>85:202-213</a:t>
            </a:r>
            <a:r>
              <a:rPr lang="en-US" sz="800" dirty="0"/>
              <a:t>.</a:t>
            </a:r>
            <a:endParaRPr lang="en-US" sz="8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46" y="1566870"/>
            <a:ext cx="3989321" cy="4743778"/>
          </a:xfrm>
          <a:prstGeom prst="rect">
            <a:avLst/>
          </a:prstGeom>
          <a:ln w="28575">
            <a:noFill/>
            <a:prstDash val="sysDash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5650" t="38250" r="1347" b="8346"/>
          <a:stretch/>
        </p:blipFill>
        <p:spPr>
          <a:xfrm>
            <a:off x="7931365" y="1973424"/>
            <a:ext cx="4251901" cy="433722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07367" y="2929627"/>
            <a:ext cx="3523998" cy="2069351"/>
            <a:chOff x="4594911" y="2929627"/>
            <a:chExt cx="3523998" cy="206935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70760" t="-430" b="61353"/>
            <a:stretch/>
          </p:blipFill>
          <p:spPr>
            <a:xfrm>
              <a:off x="4594911" y="2929627"/>
              <a:ext cx="3523998" cy="2069351"/>
            </a:xfrm>
            <a:prstGeom prst="rect">
              <a:avLst/>
            </a:prstGeom>
          </p:spPr>
        </p:pic>
        <p:sp>
          <p:nvSpPr>
            <p:cNvPr id="4" name="Flowchart: Process 3"/>
            <p:cNvSpPr/>
            <p:nvPr/>
          </p:nvSpPr>
          <p:spPr>
            <a:xfrm>
              <a:off x="4805917" y="3145594"/>
              <a:ext cx="552893" cy="363150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99872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we are...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765005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Neurofascin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Gephyrin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involved in GABAergic synaptic plasticity: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Neurofascin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shapes connections with GABA cells (at AIS)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Gephyrin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palmitoylated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anchors GABA receptors to synapse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" y="4025292"/>
            <a:ext cx="1219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Palmitoylated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Gephyrin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important for </a:t>
            </a:r>
            <a:r>
              <a:rPr lang="en-US" sz="3200" dirty="0">
                <a:latin typeface="Ravie" panose="04040805050809020602" pitchFamily="82" charset="0"/>
                <a:cs typeface="Times New Roman" panose="02020603050405020304" pitchFamily="18" charset="0"/>
              </a:rPr>
              <a:t>anxio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lytic responses...</a:t>
            </a: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about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Neurofascin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2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Neurofascin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6600" dirty="0">
                <a:latin typeface="Ravie" panose="04040805050809020602" pitchFamily="82" charset="0"/>
                <a:cs typeface="Times New Roman" panose="02020603050405020304" pitchFamily="18" charset="0"/>
              </a:rPr>
              <a:t>Anxiety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6615830"/>
            <a:ext cx="27045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Saha</a:t>
            </a:r>
            <a:r>
              <a:rPr lang="en-US" sz="800" dirty="0"/>
              <a:t>, R., et al. 2017. </a:t>
            </a:r>
            <a:r>
              <a:rPr lang="en-US" sz="800" u="sng" dirty="0" err="1"/>
              <a:t>Neuropsychopharmacology</a:t>
            </a:r>
            <a:r>
              <a:rPr lang="en-US" sz="800" u="sng" dirty="0"/>
              <a:t> </a:t>
            </a:r>
            <a:r>
              <a:rPr lang="en-US" sz="800" b="1" u="sng" dirty="0"/>
              <a:t>42:473-484</a:t>
            </a:r>
            <a:r>
              <a:rPr lang="en-US" sz="800" u="sng" dirty="0"/>
              <a:t> </a:t>
            </a:r>
            <a:endParaRPr lang="en-US" sz="800" i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0"/>
          <a:stretch/>
        </p:blipFill>
        <p:spPr>
          <a:xfrm>
            <a:off x="6901148" y="1607950"/>
            <a:ext cx="3758267" cy="4625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50" t="3485" b="79399"/>
          <a:stretch/>
        </p:blipFill>
        <p:spPr>
          <a:xfrm>
            <a:off x="10178604" y="1607950"/>
            <a:ext cx="1386624" cy="9359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1"/>
          <a:stretch/>
        </p:blipFill>
        <p:spPr>
          <a:xfrm>
            <a:off x="1300215" y="2884869"/>
            <a:ext cx="4695120" cy="257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6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Neurofascin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6600" dirty="0">
                <a:latin typeface="Ravie" panose="04040805050809020602" pitchFamily="82" charset="0"/>
                <a:cs typeface="Times New Roman" panose="02020603050405020304" pitchFamily="18" charset="0"/>
              </a:rPr>
              <a:t>Anxiety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6615830"/>
            <a:ext cx="27045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Saha</a:t>
            </a:r>
            <a:r>
              <a:rPr lang="en-US" sz="800" dirty="0"/>
              <a:t>, R., et al. 2017. </a:t>
            </a:r>
            <a:r>
              <a:rPr lang="en-US" sz="800" u="sng" dirty="0" err="1"/>
              <a:t>Neuropsychopharmacology</a:t>
            </a:r>
            <a:r>
              <a:rPr lang="en-US" sz="800" u="sng" dirty="0"/>
              <a:t> </a:t>
            </a:r>
            <a:r>
              <a:rPr lang="en-US" sz="800" b="1" u="sng" dirty="0"/>
              <a:t>42:473-484</a:t>
            </a:r>
            <a:r>
              <a:rPr lang="en-US" sz="800" u="sng" dirty="0"/>
              <a:t> </a:t>
            </a:r>
            <a:endParaRPr lang="en-US" sz="800" i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1"/>
          <a:stretch/>
        </p:blipFill>
        <p:spPr>
          <a:xfrm>
            <a:off x="6096000" y="1312775"/>
            <a:ext cx="5331854" cy="5090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5"/>
          <a:stretch/>
        </p:blipFill>
        <p:spPr>
          <a:xfrm>
            <a:off x="1601165" y="2802154"/>
            <a:ext cx="3730689" cy="277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9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Neurofascin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6600" dirty="0">
                <a:latin typeface="Cinzel Black" panose="00000A00000000000000" pitchFamily="2" charset="0"/>
                <a:cs typeface="Times New Roman" panose="02020603050405020304" pitchFamily="18" charset="0"/>
              </a:rPr>
              <a:t>Fear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6615830"/>
            <a:ext cx="27045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Saha</a:t>
            </a:r>
            <a:r>
              <a:rPr lang="en-US" sz="800" dirty="0"/>
              <a:t>, R., et al. 2017. </a:t>
            </a:r>
            <a:r>
              <a:rPr lang="en-US" sz="800" u="sng" dirty="0" err="1"/>
              <a:t>Neuropsychopharmacology</a:t>
            </a:r>
            <a:r>
              <a:rPr lang="en-US" sz="800" u="sng" dirty="0"/>
              <a:t> </a:t>
            </a:r>
            <a:r>
              <a:rPr lang="en-US" sz="800" b="1" u="sng" dirty="0"/>
              <a:t>42:473-484</a:t>
            </a:r>
            <a:r>
              <a:rPr lang="en-US" sz="800" u="sng" dirty="0"/>
              <a:t> </a:t>
            </a:r>
            <a:endParaRPr lang="en-US" sz="800" i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9" y="2245337"/>
            <a:ext cx="9210571" cy="34379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1062" r="55826" b="59659"/>
          <a:stretch/>
        </p:blipFill>
        <p:spPr>
          <a:xfrm>
            <a:off x="136878" y="3031219"/>
            <a:ext cx="2430803" cy="186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5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Neurofascin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6600" dirty="0">
                <a:latin typeface="Cinzel Black" panose="00000A00000000000000" pitchFamily="2" charset="0"/>
                <a:cs typeface="Times New Roman" panose="02020603050405020304" pitchFamily="18" charset="0"/>
              </a:rPr>
              <a:t>Fear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" y="6615830"/>
            <a:ext cx="27045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Saha</a:t>
            </a:r>
            <a:r>
              <a:rPr lang="en-US" sz="800" dirty="0"/>
              <a:t>, R., et al. 2017. </a:t>
            </a:r>
            <a:r>
              <a:rPr lang="en-US" sz="800" u="sng" dirty="0" err="1"/>
              <a:t>Neuropsychopharmacology</a:t>
            </a:r>
            <a:r>
              <a:rPr lang="en-US" sz="800" u="sng" dirty="0"/>
              <a:t> </a:t>
            </a:r>
            <a:r>
              <a:rPr lang="en-US" sz="800" b="1" u="sng" dirty="0"/>
              <a:t>42:473-484</a:t>
            </a:r>
            <a:r>
              <a:rPr lang="en-US" sz="800" u="sng" dirty="0"/>
              <a:t> </a:t>
            </a:r>
            <a:endParaRPr lang="en-US" sz="800" i="1" u="sn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62" y="1557015"/>
            <a:ext cx="9247032" cy="4265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3183" y="3167934"/>
            <a:ext cx="2511379" cy="1821296"/>
            <a:chOff x="193183" y="3167934"/>
            <a:chExt cx="2511379" cy="182129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1391" t="69694" r="54435" b="2001"/>
            <a:stretch/>
          </p:blipFill>
          <p:spPr>
            <a:xfrm>
              <a:off x="285212" y="3193692"/>
              <a:ext cx="2419350" cy="179553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t="11062" r="55826" b="80491"/>
            <a:stretch/>
          </p:blipFill>
          <p:spPr>
            <a:xfrm>
              <a:off x="193183" y="3167934"/>
              <a:ext cx="2434107" cy="5411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50" t="3485" b="79399"/>
          <a:stretch/>
        </p:blipFill>
        <p:spPr>
          <a:xfrm>
            <a:off x="10242399" y="4989230"/>
            <a:ext cx="1386624" cy="93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56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Unique Onsets (Stimuli)</a:t>
            </a:r>
            <a:endParaRPr lang="en-US" sz="6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789" y="1968025"/>
            <a:ext cx="8146422" cy="48899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2350" y="1137028"/>
            <a:ext cx="62872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Ravie" panose="04040805050809020602" pitchFamily="82" charset="0"/>
                <a:ea typeface="MingLiU_HKSCS-ExtB" panose="02020500000000000000" pitchFamily="18" charset="-120"/>
                <a:cs typeface="Times New Roman" panose="02020603050405020304" pitchFamily="18" charset="0"/>
              </a:rPr>
              <a:t>Generalized Anxiety Disorder</a:t>
            </a:r>
          </a:p>
          <a:p>
            <a:pPr algn="ctr"/>
            <a:r>
              <a:rPr lang="en-US" sz="2400" dirty="0">
                <a:latin typeface="Ravie" panose="04040805050809020602" pitchFamily="82" charset="0"/>
                <a:ea typeface="MingLiU_HKSCS-ExtB" panose="02020500000000000000" pitchFamily="18" charset="-120"/>
                <a:cs typeface="Times New Roman" panose="02020603050405020304" pitchFamily="18" charset="0"/>
              </a:rPr>
              <a:t>(GAD)</a:t>
            </a:r>
          </a:p>
        </p:txBody>
      </p:sp>
    </p:spTree>
    <p:extLst>
      <p:ext uri="{BB962C8B-B14F-4D97-AF65-F5344CB8AC3E}">
        <p14:creationId xmlns:p14="http://schemas.microsoft.com/office/powerpoint/2010/main" val="41809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Neurofascin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Gephyrin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744" y="1312775"/>
            <a:ext cx="4662245" cy="2440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0792" b="10874"/>
          <a:stretch/>
        </p:blipFill>
        <p:spPr>
          <a:xfrm>
            <a:off x="6556743" y="4159078"/>
            <a:ext cx="4662245" cy="24347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8073" y="2209806"/>
            <a:ext cx="2828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Neurofascin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stCxn id="6" idx="3"/>
          </p:cNvCxnSpPr>
          <p:nvPr/>
        </p:nvCxnSpPr>
        <p:spPr>
          <a:xfrm>
            <a:off x="3636334" y="2532972"/>
            <a:ext cx="272193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08072" y="5091618"/>
            <a:ext cx="2828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Gephyrin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636333" y="5414783"/>
            <a:ext cx="272193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636333" y="3753169"/>
            <a:ext cx="2459667" cy="133844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338080" y="3637563"/>
            <a:ext cx="75845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8071" y="2299115"/>
            <a:ext cx="2828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inzel Black" panose="00000A00000000000000" pitchFamily="2" charset="0"/>
                <a:cs typeface="Times New Roman" panose="02020603050405020304" pitchFamily="18" charset="0"/>
              </a:rPr>
              <a:t>Neurofascin</a:t>
            </a:r>
            <a:endParaRPr lang="en-US" sz="2800" dirty="0">
              <a:latin typeface="Cinzel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8070" y="5112157"/>
            <a:ext cx="2828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Ravie" panose="04040805050809020602" pitchFamily="82" charset="0"/>
                <a:cs typeface="Times New Roman" panose="02020603050405020304" pitchFamily="18" charset="0"/>
              </a:rPr>
              <a:t>Gephyrin</a:t>
            </a:r>
            <a:endParaRPr lang="en-US" sz="3600" dirty="0">
              <a:latin typeface="Ravie" panose="040408050508090206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01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8" grpId="0" animBg="1"/>
      <p:bldP spid="19" grpId="0"/>
      <p:bldP spid="2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Gephyrin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6600" dirty="0">
                <a:latin typeface="Cinzel Black" panose="00000A00000000000000" pitchFamily="2" charset="0"/>
                <a:cs typeface="Times New Roman" panose="02020603050405020304" pitchFamily="18" charset="0"/>
              </a:rPr>
              <a:t>Fear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1062" r="55826" b="59659"/>
          <a:stretch/>
        </p:blipFill>
        <p:spPr>
          <a:xfrm>
            <a:off x="136878" y="3031219"/>
            <a:ext cx="2430803" cy="18661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33" y="1951804"/>
            <a:ext cx="9566967" cy="33922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1941" y="6642556"/>
            <a:ext cx="30136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Chhatwal</a:t>
            </a:r>
            <a:r>
              <a:rPr lang="en-US" sz="800" dirty="0"/>
              <a:t>, J. P., et al. 2005. </a:t>
            </a:r>
            <a:r>
              <a:rPr lang="en-US" sz="800" u="sng" dirty="0"/>
              <a:t>Journal of Neuroscience </a:t>
            </a:r>
            <a:r>
              <a:rPr lang="en-US" sz="800" b="1" u="sng" dirty="0"/>
              <a:t>25:502-506</a:t>
            </a:r>
            <a:r>
              <a:rPr lang="en-US" sz="800" dirty="0"/>
              <a:t>. 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73438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Gephyrin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6600" dirty="0">
                <a:latin typeface="Cinzel Black" panose="00000A00000000000000" pitchFamily="2" charset="0"/>
                <a:cs typeface="Times New Roman" panose="02020603050405020304" pitchFamily="18" charset="0"/>
              </a:rPr>
              <a:t>Fear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1941" y="6642556"/>
            <a:ext cx="30136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Chhatwal</a:t>
            </a:r>
            <a:r>
              <a:rPr lang="en-US" sz="800" dirty="0"/>
              <a:t>, J. P., et al. 2005. </a:t>
            </a:r>
            <a:r>
              <a:rPr lang="en-US" sz="800" u="sng" dirty="0"/>
              <a:t>Journal of Neuroscience </a:t>
            </a:r>
            <a:r>
              <a:rPr lang="en-US" sz="800" b="1" u="sng" dirty="0"/>
              <a:t>25:502-506</a:t>
            </a:r>
            <a:r>
              <a:rPr lang="en-US" sz="800" dirty="0"/>
              <a:t>. </a:t>
            </a:r>
            <a:endParaRPr lang="en-US" sz="800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97529" y="3067017"/>
            <a:ext cx="2511379" cy="1821296"/>
            <a:chOff x="193183" y="3167934"/>
            <a:chExt cx="2511379" cy="182129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1391" t="69694" r="54435" b="2001"/>
            <a:stretch/>
          </p:blipFill>
          <p:spPr>
            <a:xfrm>
              <a:off x="285212" y="3193692"/>
              <a:ext cx="2419350" cy="179553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t="11062" r="55826" b="80491"/>
            <a:stretch/>
          </p:blipFill>
          <p:spPr>
            <a:xfrm>
              <a:off x="193183" y="3167934"/>
              <a:ext cx="2434107" cy="541182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99" b="48234"/>
          <a:stretch/>
        </p:blipFill>
        <p:spPr>
          <a:xfrm>
            <a:off x="2907162" y="1982663"/>
            <a:ext cx="4105317" cy="32984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2" r="47999"/>
          <a:stretch/>
        </p:blipFill>
        <p:spPr>
          <a:xfrm>
            <a:off x="7349369" y="2006366"/>
            <a:ext cx="4390518" cy="32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2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01325" y="-644742"/>
            <a:ext cx="559054" cy="47394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 rot="13836">
            <a:off x="-859358" y="3317761"/>
            <a:ext cx="4499917" cy="3531198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rot="9781791">
            <a:off x="1486511" y="636542"/>
            <a:ext cx="3299347" cy="2239437"/>
            <a:chOff x="2150772" y="3131996"/>
            <a:chExt cx="2482228" cy="1710460"/>
          </a:xfrm>
        </p:grpSpPr>
        <p:sp>
          <p:nvSpPr>
            <p:cNvPr id="13" name="Oval 12"/>
            <p:cNvSpPr/>
            <p:nvPr/>
          </p:nvSpPr>
          <p:spPr>
            <a:xfrm rot="1210277">
              <a:off x="2150772" y="3786389"/>
              <a:ext cx="1171977" cy="105606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apezoid 14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8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grpSp>
        <p:nvGrpSpPr>
          <p:cNvPr id="11" name="Group 10"/>
          <p:cNvGrpSpPr/>
          <p:nvPr/>
        </p:nvGrpSpPr>
        <p:grpSpPr>
          <a:xfrm rot="10093406" flipV="1">
            <a:off x="3364108" y="5286839"/>
            <a:ext cx="3299347" cy="2239437"/>
            <a:chOff x="2150772" y="3131996"/>
            <a:chExt cx="2482228" cy="1710460"/>
          </a:xfrm>
        </p:grpSpPr>
        <p:sp>
          <p:nvSpPr>
            <p:cNvPr id="16" name="Oval 15"/>
            <p:cNvSpPr/>
            <p:nvPr/>
          </p:nvSpPr>
          <p:spPr>
            <a:xfrm rot="1210277">
              <a:off x="2150772" y="3786389"/>
              <a:ext cx="1171977" cy="105606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910625" y="3181013"/>
              <a:ext cx="1584102" cy="656891"/>
            </a:xfrm>
            <a:custGeom>
              <a:avLst/>
              <a:gdLst>
                <a:gd name="connsiteX0" fmla="*/ 0 w 1584102"/>
                <a:gd name="connsiteY0" fmla="*/ 656891 h 656891"/>
                <a:gd name="connsiteX1" fmla="*/ 309093 w 1584102"/>
                <a:gd name="connsiteY1" fmla="*/ 154615 h 656891"/>
                <a:gd name="connsiteX2" fmla="*/ 824248 w 1584102"/>
                <a:gd name="connsiteY2" fmla="*/ 69 h 656891"/>
                <a:gd name="connsiteX3" fmla="*/ 1584102 w 1584102"/>
                <a:gd name="connsiteY3" fmla="*/ 167494 h 65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4102" h="656891">
                  <a:moveTo>
                    <a:pt x="0" y="656891"/>
                  </a:moveTo>
                  <a:cubicBezTo>
                    <a:pt x="85859" y="460488"/>
                    <a:pt x="171718" y="264085"/>
                    <a:pt x="309093" y="154615"/>
                  </a:cubicBezTo>
                  <a:cubicBezTo>
                    <a:pt x="446468" y="45145"/>
                    <a:pt x="611747" y="-2077"/>
                    <a:pt x="824248" y="69"/>
                  </a:cubicBezTo>
                  <a:cubicBezTo>
                    <a:pt x="1036749" y="2215"/>
                    <a:pt x="1310425" y="84854"/>
                    <a:pt x="1584102" y="167494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apezoid 17"/>
            <p:cNvSpPr/>
            <p:nvPr/>
          </p:nvSpPr>
          <p:spPr>
            <a:xfrm rot="17325682">
              <a:off x="4317468" y="3292982"/>
              <a:ext cx="476518" cy="154546"/>
            </a:xfrm>
            <a:prstGeom prst="trapezoid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" y="1551874"/>
            <a:ext cx="12192000" cy="329320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BLA: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Neurofascin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Gephyrin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shape GABA synapses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Neurofascin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-associated plasticity → normal/healthy </a:t>
            </a:r>
            <a:r>
              <a:rPr lang="en-US" sz="3200" dirty="0">
                <a:latin typeface="Cinzel Black" panose="00000A00000000000000" pitchFamily="2" charset="0"/>
                <a:cs typeface="Times New Roman" panose="02020603050405020304" pitchFamily="18" charset="0"/>
              </a:rPr>
              <a:t>fear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extinction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Bridging GABA terminals to 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Gephyrin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-related plasticity → normal/healthy </a:t>
            </a:r>
            <a:r>
              <a:rPr lang="en-US" sz="3200" dirty="0">
                <a:latin typeface="Cinzel Black" panose="00000A00000000000000" pitchFamily="2" charset="0"/>
                <a:cs typeface="Times New Roman" panose="02020603050405020304" pitchFamily="18" charset="0"/>
              </a:rPr>
              <a:t>fear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800" dirty="0">
                <a:latin typeface="Ravie" panose="04040805050809020602" pitchFamily="82" charset="0"/>
                <a:cs typeface="Times New Roman" panose="02020603050405020304" pitchFamily="18" charset="0"/>
              </a:rPr>
              <a:t>anxiety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Anchoring GABA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receptors to synaptic site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68706" y="5208238"/>
            <a:ext cx="46649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Caveats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 Specificity</a:t>
            </a:r>
          </a:p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Axo-axonic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Perisomatic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 of other Molecular Structures</a:t>
            </a:r>
          </a:p>
        </p:txBody>
      </p:sp>
    </p:spTree>
    <p:extLst>
      <p:ext uri="{BB962C8B-B14F-4D97-AF65-F5344CB8AC3E}">
        <p14:creationId xmlns:p14="http://schemas.microsoft.com/office/powerpoint/2010/main" val="318271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69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Distinctive Behavioral Outputs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61583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Tovote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P., et al. 2015. </a:t>
            </a:r>
            <a:r>
              <a:rPr lang="en-US" sz="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Reviews. Neuroscience </a:t>
            </a:r>
            <a:r>
              <a:rPr lang="en-US" sz="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16(6): 317.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08205" y="1316570"/>
            <a:ext cx="5829300" cy="6670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Cinzel Black" panose="00000A00000000000000" pitchFamily="2" charset="0"/>
                <a:cs typeface="Times New Roman" panose="02020603050405020304" pitchFamily="18" charset="0"/>
              </a:rPr>
              <a:t>Fear Conditioning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11062" r="55826" b="59659"/>
          <a:stretch/>
        </p:blipFill>
        <p:spPr>
          <a:xfrm>
            <a:off x="500724" y="3457575"/>
            <a:ext cx="2419350" cy="18573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391" t="69694" r="54435" b="2001"/>
          <a:stretch/>
        </p:blipFill>
        <p:spPr>
          <a:xfrm>
            <a:off x="3619941" y="2305050"/>
            <a:ext cx="2419350" cy="17955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9043" t="68119" r="6783" b="649"/>
          <a:stretch/>
        </p:blipFill>
        <p:spPr>
          <a:xfrm>
            <a:off x="3619941" y="4876800"/>
            <a:ext cx="2419350" cy="19812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688065" y="2478709"/>
            <a:ext cx="2855286" cy="3243758"/>
            <a:chOff x="6638925" y="2165578"/>
            <a:chExt cx="2531752" cy="2980548"/>
          </a:xfrm>
        </p:grpSpPr>
        <p:grpSp>
          <p:nvGrpSpPr>
            <p:cNvPr id="14" name="Group 13"/>
            <p:cNvGrpSpPr/>
            <p:nvPr/>
          </p:nvGrpSpPr>
          <p:grpSpPr>
            <a:xfrm>
              <a:off x="6638925" y="2586587"/>
              <a:ext cx="2195292" cy="2559539"/>
              <a:chOff x="7867650" y="2660161"/>
              <a:chExt cx="2195292" cy="2559539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/>
              <a:srcRect l="46608" t="15800" r="22594" b="51585"/>
              <a:stretch/>
            </p:blipFill>
            <p:spPr>
              <a:xfrm>
                <a:off x="7971239" y="2660161"/>
                <a:ext cx="2091703" cy="2510404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867650" y="4943475"/>
                <a:ext cx="781050" cy="2762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55865" t="10479" r="7492" b="84214"/>
            <a:stretch/>
          </p:blipFill>
          <p:spPr>
            <a:xfrm>
              <a:off x="6682008" y="2165578"/>
              <a:ext cx="2488669" cy="408553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7636549" y="5867400"/>
            <a:ext cx="3309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for PTSD</a:t>
            </a:r>
          </a:p>
        </p:txBody>
      </p:sp>
      <p:sp>
        <p:nvSpPr>
          <p:cNvPr id="18" name="Right Arrow 17"/>
          <p:cNvSpPr/>
          <p:nvPr/>
        </p:nvSpPr>
        <p:spPr>
          <a:xfrm rot="19727170">
            <a:off x="2863034" y="3609670"/>
            <a:ext cx="813946" cy="25283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862966">
            <a:off x="2859311" y="5150542"/>
            <a:ext cx="813946" cy="25283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6142879" y="4058463"/>
            <a:ext cx="1177667" cy="44040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0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  <p:bldP spid="3" grpId="0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11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Distinctive Behavioral Outputs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540247" y="1317504"/>
            <a:ext cx="6492737" cy="66705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3600" dirty="0">
                <a:latin typeface="Ravie" panose="04040805050809020602" pitchFamily="82" charset="0"/>
                <a:cs typeface="Times New Roman" panose="02020603050405020304" pitchFamily="18" charset="0"/>
              </a:rPr>
              <a:t>Tests of Generalized Anxiety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5"/>
          <a:stretch/>
        </p:blipFill>
        <p:spPr>
          <a:xfrm>
            <a:off x="0" y="3053341"/>
            <a:ext cx="2822155" cy="20987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t="10508" r="52705"/>
          <a:stretch/>
        </p:blipFill>
        <p:spPr>
          <a:xfrm>
            <a:off x="3256893" y="2265660"/>
            <a:ext cx="2367436" cy="20745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54041" t="10097" r="-1336" b="411"/>
          <a:stretch/>
        </p:blipFill>
        <p:spPr>
          <a:xfrm>
            <a:off x="3256893" y="4488086"/>
            <a:ext cx="2367436" cy="207458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661583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Tovote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P., et al. 2015. </a:t>
            </a:r>
            <a:r>
              <a:rPr lang="en-US" sz="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Reviews. Neuroscience </a:t>
            </a:r>
            <a:r>
              <a:rPr lang="en-US" sz="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16(6): 317.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1"/>
          <a:stretch/>
        </p:blipFill>
        <p:spPr>
          <a:xfrm>
            <a:off x="5624902" y="3494919"/>
            <a:ext cx="4178183" cy="22921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r="52812"/>
          <a:stretch/>
        </p:blipFill>
        <p:spPr>
          <a:xfrm>
            <a:off x="9803658" y="2111112"/>
            <a:ext cx="2380024" cy="22761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52689" t="419" r="123" b="-419"/>
          <a:stretch/>
        </p:blipFill>
        <p:spPr>
          <a:xfrm>
            <a:off x="9803658" y="4387291"/>
            <a:ext cx="2380024" cy="2276179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19727170">
            <a:off x="2547433" y="3441808"/>
            <a:ext cx="813946" cy="25283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862966">
            <a:off x="2547140" y="4952361"/>
            <a:ext cx="813946" cy="25283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19727170">
            <a:off x="9268059" y="3423456"/>
            <a:ext cx="813946" cy="25283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862966">
            <a:off x="9267766" y="4934009"/>
            <a:ext cx="813946" cy="25283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6769" y="2407010"/>
            <a:ext cx="171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Field Test (OF)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01484" y="2822009"/>
            <a:ext cx="20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Elevated Plus Maze (EPM)</a:t>
            </a:r>
          </a:p>
        </p:txBody>
      </p:sp>
    </p:spTree>
    <p:extLst>
      <p:ext uri="{BB962C8B-B14F-4D97-AF65-F5344CB8AC3E}">
        <p14:creationId xmlns:p14="http://schemas.microsoft.com/office/powerpoint/2010/main" val="343081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2" grpId="0"/>
      <p:bldP spid="4" grpId="0" animBg="1"/>
      <p:bldP spid="26" grpId="0" animBg="1"/>
      <p:bldP spid="27" grpId="0" animBg="1"/>
      <p:bldP spid="28" grpId="0" animBg="1"/>
      <p:bldP spid="5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118"/>
            <a:ext cx="12192000" cy="1325563"/>
          </a:xfrm>
        </p:spPr>
        <p:txBody>
          <a:bodyPr>
            <a:noAutofit/>
          </a:bodyPr>
          <a:lstStyle/>
          <a:p>
            <a:pPr marL="457200" lvl="1"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Distinctive Behavioral Outputs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540247" y="1317504"/>
            <a:ext cx="6492737" cy="66705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3600" dirty="0">
                <a:latin typeface="Ravie" panose="04040805050809020602" pitchFamily="82" charset="0"/>
                <a:cs typeface="Times New Roman" panose="02020603050405020304" pitchFamily="18" charset="0"/>
              </a:rPr>
              <a:t>Tests of Generalized Anxiety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61583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Shen, Z.-C. et al. 2019. </a:t>
            </a:r>
            <a:r>
              <a:rPr lang="en-US" sz="800" u="sng" dirty="0"/>
              <a:t>Biological Psychiatry </a:t>
            </a:r>
            <a:r>
              <a:rPr lang="en-US" sz="800" b="1" u="sng" dirty="0"/>
              <a:t>85:202-213</a:t>
            </a:r>
            <a:r>
              <a:rPr lang="en-US" sz="800" dirty="0">
                <a:hlinkClick r:id="rId2"/>
              </a:rPr>
              <a:t>.</a:t>
            </a:r>
            <a:endParaRPr lang="en-US" sz="800" i="1" dirty="0">
              <a:hlinkClick r:id="rId2"/>
            </a:endParaRPr>
          </a:p>
          <a:p>
            <a:endParaRPr lang="en-US" sz="800" i="1" dirty="0"/>
          </a:p>
          <a:p>
            <a:endParaRPr lang="en-US" sz="800" i="1" dirty="0"/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 r="57746"/>
          <a:stretch/>
        </p:blipFill>
        <p:spPr>
          <a:xfrm>
            <a:off x="6044192" y="1984558"/>
            <a:ext cx="5352693" cy="414578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1"/>
          <a:stretch/>
        </p:blipFill>
        <p:spPr>
          <a:xfrm>
            <a:off x="329422" y="2962240"/>
            <a:ext cx="4877644" cy="267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6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7177</TotalTime>
  <Words>1642</Words>
  <Application>Microsoft Office PowerPoint</Application>
  <PresentationFormat>Widescreen</PresentationFormat>
  <Paragraphs>310</Paragraphs>
  <Slides>63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Calibri Light</vt:lpstr>
      <vt:lpstr>Cinzel Black</vt:lpstr>
      <vt:lpstr>Ravie</vt:lpstr>
      <vt:lpstr>Segoe UI</vt:lpstr>
      <vt:lpstr>Times New Roman</vt:lpstr>
      <vt:lpstr>Office Theme</vt:lpstr>
      <vt:lpstr>Nothing to fear but Anxiety itself</vt:lpstr>
      <vt:lpstr>PowerPoint Presentation</vt:lpstr>
      <vt:lpstr>Prediction:</vt:lpstr>
      <vt:lpstr>Is there truly a difference?</vt:lpstr>
      <vt:lpstr>Unique Onsets (Stimuli)</vt:lpstr>
      <vt:lpstr>Unique Onsets (Stimuli)</vt:lpstr>
      <vt:lpstr>Distinctive Behavioral Outputs</vt:lpstr>
      <vt:lpstr>Distinctive Behavioral Outputs</vt:lpstr>
      <vt:lpstr>Distinctive Behavioral Outputs</vt:lpstr>
      <vt:lpstr>Distinctive Behavioral Outputs</vt:lpstr>
      <vt:lpstr>Distinctive Behavioral Outputs</vt:lpstr>
      <vt:lpstr>Distinctive Behavioral Outputs</vt:lpstr>
      <vt:lpstr>Distinctive Behavioral Outputs</vt:lpstr>
      <vt:lpstr>Distinguishable Neural Circuits/Mechanisms?</vt:lpstr>
      <vt:lpstr>Distinguishable Neural Circuits/Mechanisms?</vt:lpstr>
      <vt:lpstr>Distinguishable Neural Circuits/Mechanisms?</vt:lpstr>
      <vt:lpstr>Distinguishable Neural Circuits/Mechanisms?</vt:lpstr>
      <vt:lpstr>Distinguishable Neural Circuits/Mechanisms?</vt:lpstr>
      <vt:lpstr>Distinguishable Neural Circuits/Mechanisms?</vt:lpstr>
      <vt:lpstr>Distinguishable Neural Circuits/Mechanisms?</vt:lpstr>
      <vt:lpstr>Distinguishable Neural Circuits/Mechanisms?</vt:lpstr>
      <vt:lpstr>Distinguishable Neural Circuits/Mechanisms?</vt:lpstr>
      <vt:lpstr>Distinguishable Neural Circuits/Mechanisms?</vt:lpstr>
      <vt:lpstr>From Cellular to Molecular</vt:lpstr>
      <vt:lpstr>From Cellular to Molecular</vt:lpstr>
      <vt:lpstr>Axon Initial Segment (AIS)</vt:lpstr>
      <vt:lpstr>Axon Initial Segment (AIS)</vt:lpstr>
      <vt:lpstr>Axon Initial Segment (AIS)</vt:lpstr>
      <vt:lpstr>Axon Initial Segment (AIS)</vt:lpstr>
      <vt:lpstr>Axon Initial Segment (AIS)</vt:lpstr>
      <vt:lpstr>Axon Initial Segment (AIS)</vt:lpstr>
      <vt:lpstr>Neurofascin</vt:lpstr>
      <vt:lpstr>Neurofascin</vt:lpstr>
      <vt:lpstr>Neurofascin</vt:lpstr>
      <vt:lpstr>Neurofascin</vt:lpstr>
      <vt:lpstr>Neurofascin</vt:lpstr>
      <vt:lpstr>Neurofascin</vt:lpstr>
      <vt:lpstr>Neurofascin</vt:lpstr>
      <vt:lpstr>Neurofascin</vt:lpstr>
      <vt:lpstr>Neurofascin</vt:lpstr>
      <vt:lpstr>Palmitoylation</vt:lpstr>
      <vt:lpstr>Palmitoylation</vt:lpstr>
      <vt:lpstr>Palmitoylation</vt:lpstr>
      <vt:lpstr>Palmitoylation</vt:lpstr>
      <vt:lpstr>Palmitoylation</vt:lpstr>
      <vt:lpstr>Gephyrin</vt:lpstr>
      <vt:lpstr>Gephyrin</vt:lpstr>
      <vt:lpstr>Gephyrin</vt:lpstr>
      <vt:lpstr>Gephyrin</vt:lpstr>
      <vt:lpstr>Gephyrin</vt:lpstr>
      <vt:lpstr>Gephyrin</vt:lpstr>
      <vt:lpstr>Gephyrin</vt:lpstr>
      <vt:lpstr>Gephyrin</vt:lpstr>
      <vt:lpstr>Gephyrin</vt:lpstr>
      <vt:lpstr>Where we are...</vt:lpstr>
      <vt:lpstr>Neurofascin and Anxiety</vt:lpstr>
      <vt:lpstr>Neurofascin and Anxiety</vt:lpstr>
      <vt:lpstr>Neurofascin and Fear</vt:lpstr>
      <vt:lpstr>Neurofascin and Fear</vt:lpstr>
      <vt:lpstr>Neurofascin vs Gephyrin</vt:lpstr>
      <vt:lpstr>Gephyrin and Fear</vt:lpstr>
      <vt:lpstr>Gephyrin and Fear</vt:lpstr>
      <vt:lpstr>Conclusions</vt:lpstr>
    </vt:vector>
  </TitlesOfParts>
  <Company>USD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Yaeger, Jazmine DakotaWard</dc:creator>
  <cp:lastModifiedBy>Summers, Cliff</cp:lastModifiedBy>
  <cp:revision>176</cp:revision>
  <dcterms:created xsi:type="dcterms:W3CDTF">2020-09-12T23:25:01Z</dcterms:created>
  <dcterms:modified xsi:type="dcterms:W3CDTF">2020-09-17T23:17:00Z</dcterms:modified>
</cp:coreProperties>
</file>